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6" r:id="rId2"/>
    <p:sldId id="278" r:id="rId3"/>
    <p:sldId id="276" r:id="rId4"/>
    <p:sldId id="279" r:id="rId5"/>
    <p:sldId id="259" r:id="rId6"/>
    <p:sldId id="260" r:id="rId7"/>
    <p:sldId id="261" r:id="rId8"/>
    <p:sldId id="263" r:id="rId9"/>
    <p:sldId id="310" r:id="rId10"/>
    <p:sldId id="264" r:id="rId11"/>
    <p:sldId id="265" r:id="rId12"/>
    <p:sldId id="266" r:id="rId13"/>
    <p:sldId id="267" r:id="rId14"/>
    <p:sldId id="268" r:id="rId15"/>
    <p:sldId id="270" r:id="rId16"/>
    <p:sldId id="271" r:id="rId17"/>
    <p:sldId id="273" r:id="rId18"/>
    <p:sldId id="274" r:id="rId19"/>
    <p:sldId id="275" r:id="rId20"/>
    <p:sldId id="277" r:id="rId21"/>
    <p:sldId id="281" r:id="rId22"/>
    <p:sldId id="284" r:id="rId23"/>
    <p:sldId id="290" r:id="rId24"/>
    <p:sldId id="289" r:id="rId25"/>
    <p:sldId id="312" r:id="rId26"/>
    <p:sldId id="313" r:id="rId27"/>
    <p:sldId id="311" r:id="rId28"/>
    <p:sldId id="314" r:id="rId29"/>
    <p:sldId id="315" r:id="rId30"/>
    <p:sldId id="316" r:id="rId31"/>
    <p:sldId id="291" r:id="rId32"/>
    <p:sldId id="292" r:id="rId33"/>
    <p:sldId id="317" r:id="rId34"/>
    <p:sldId id="318" r:id="rId35"/>
    <p:sldId id="295" r:id="rId36"/>
    <p:sldId id="319" r:id="rId37"/>
    <p:sldId id="286" r:id="rId38"/>
    <p:sldId id="296" r:id="rId39"/>
    <p:sldId id="285" r:id="rId40"/>
    <p:sldId id="305" r:id="rId41"/>
    <p:sldId id="308" r:id="rId42"/>
    <p:sldId id="306" r:id="rId43"/>
    <p:sldId id="309" r:id="rId44"/>
    <p:sldId id="307" r:id="rId45"/>
    <p:sldId id="297" r:id="rId46"/>
    <p:sldId id="298" r:id="rId47"/>
    <p:sldId id="299" r:id="rId48"/>
    <p:sldId id="300" r:id="rId49"/>
    <p:sldId id="301" r:id="rId50"/>
    <p:sldId id="302" r:id="rId51"/>
    <p:sldId id="303" r:id="rId52"/>
    <p:sldId id="304" r:id="rId53"/>
    <p:sldId id="320" r:id="rId54"/>
    <p:sldId id="321" r:id="rId55"/>
    <p:sldId id="322" r:id="rId56"/>
    <p:sldId id="323" r:id="rId57"/>
    <p:sldId id="324"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3366"/>
    <p:restoredTop sz="94701"/>
  </p:normalViewPr>
  <p:slideViewPr>
    <p:cSldViewPr snapToGrid="0" snapToObjects="1">
      <p:cViewPr>
        <p:scale>
          <a:sx n="103" d="100"/>
          <a:sy n="103" d="100"/>
        </p:scale>
        <p:origin x="-280" y="5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695AE-2B02-6446-8F90-13DF6FF5FA2F}" type="datetimeFigureOut">
              <a:rPr lang="en-US" smtClean="0"/>
              <a:t>8/8/17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59B6B7-E8DB-A840-8D38-9547065771A7}" type="slidenum">
              <a:rPr lang="en-US" smtClean="0"/>
              <a:t>‹#›</a:t>
            </a:fld>
            <a:endParaRPr lang="en-US"/>
          </a:p>
        </p:txBody>
      </p:sp>
    </p:spTree>
    <p:extLst>
      <p:ext uri="{BB962C8B-B14F-4D97-AF65-F5344CB8AC3E}">
        <p14:creationId xmlns:p14="http://schemas.microsoft.com/office/powerpoint/2010/main" val="1577628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9B6B7-E8DB-A840-8D38-9547065771A7}" type="slidenum">
              <a:rPr lang="en-US" smtClean="0"/>
              <a:t>48</a:t>
            </a:fld>
            <a:endParaRPr lang="en-US"/>
          </a:p>
        </p:txBody>
      </p:sp>
    </p:spTree>
    <p:extLst>
      <p:ext uri="{BB962C8B-B14F-4D97-AF65-F5344CB8AC3E}">
        <p14:creationId xmlns:p14="http://schemas.microsoft.com/office/powerpoint/2010/main" val="225307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9B6B7-E8DB-A840-8D38-9547065771A7}" type="slidenum">
              <a:rPr lang="en-US" smtClean="0"/>
              <a:t>55</a:t>
            </a:fld>
            <a:endParaRPr lang="en-US"/>
          </a:p>
        </p:txBody>
      </p:sp>
    </p:spTree>
    <p:extLst>
      <p:ext uri="{BB962C8B-B14F-4D97-AF65-F5344CB8AC3E}">
        <p14:creationId xmlns:p14="http://schemas.microsoft.com/office/powerpoint/2010/main" val="634201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9B6B7-E8DB-A840-8D38-9547065771A7}" type="slidenum">
              <a:rPr lang="en-US" smtClean="0"/>
              <a:t>56</a:t>
            </a:fld>
            <a:endParaRPr lang="en-US"/>
          </a:p>
        </p:txBody>
      </p:sp>
    </p:spTree>
    <p:extLst>
      <p:ext uri="{BB962C8B-B14F-4D97-AF65-F5344CB8AC3E}">
        <p14:creationId xmlns:p14="http://schemas.microsoft.com/office/powerpoint/2010/main" val="1351239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9B6B7-E8DB-A840-8D38-9547065771A7}" type="slidenum">
              <a:rPr lang="en-US" smtClean="0"/>
              <a:t>57</a:t>
            </a:fld>
            <a:endParaRPr lang="en-US"/>
          </a:p>
        </p:txBody>
      </p:sp>
    </p:spTree>
    <p:extLst>
      <p:ext uri="{BB962C8B-B14F-4D97-AF65-F5344CB8AC3E}">
        <p14:creationId xmlns:p14="http://schemas.microsoft.com/office/powerpoint/2010/main" val="1621543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8/8/17</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8/8/17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8/8/17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8/8/17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8/8/17</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8/8/17</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8/8/17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8/8/17</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8/8/17</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8/8/17</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8/8/17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8/8/17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8/8/17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8/8/17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8/8/17</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8/8/17</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8/8/17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8/8/17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8/8/17</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8/8/17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8/8/17</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1.png"/><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3.png"/><Relationship Id="rId3"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3.png"/><Relationship Id="rId3" Type="http://schemas.openxmlformats.org/officeDocument/2006/relationships/image" Target="../media/image4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7.png"/><Relationship Id="rId3" Type="http://schemas.openxmlformats.org/officeDocument/2006/relationships/image" Target="../media/image4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5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png"/><Relationship Id="rId3" Type="http://schemas.openxmlformats.org/officeDocument/2006/relationships/image" Target="../media/image5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hyperlink" Target="mailto:web@smeal.psu.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578165"/>
          </a:xfrm>
        </p:spPr>
        <p:txBody>
          <a:bodyPr>
            <a:normAutofit/>
          </a:bodyPr>
          <a:lstStyle/>
          <a:p>
            <a:r>
              <a:rPr lang="en-US" dirty="0" err="1" smtClean="0"/>
              <a:t>Plone</a:t>
            </a:r>
            <a:r>
              <a:rPr lang="en-US" dirty="0" smtClean="0"/>
              <a:t> 5 CMS Training</a:t>
            </a:r>
            <a:endParaRPr lang="en-US" dirty="0"/>
          </a:p>
        </p:txBody>
      </p:sp>
      <p:sp>
        <p:nvSpPr>
          <p:cNvPr id="3" name="Subtitle 2"/>
          <p:cNvSpPr>
            <a:spLocks noGrp="1"/>
          </p:cNvSpPr>
          <p:nvPr>
            <p:ph type="subTitle" idx="1"/>
          </p:nvPr>
        </p:nvSpPr>
        <p:spPr>
          <a:xfrm>
            <a:off x="4800600" y="5202833"/>
            <a:ext cx="4038600" cy="900015"/>
          </a:xfrm>
        </p:spPr>
        <p:txBody>
          <a:bodyPr>
            <a:normAutofit/>
          </a:bodyPr>
          <a:lstStyle/>
          <a:p>
            <a:r>
              <a:rPr lang="en-US" sz="1600" dirty="0" smtClean="0"/>
              <a:t>Learn to Use the </a:t>
            </a:r>
            <a:r>
              <a:rPr lang="en-US" sz="1600" dirty="0"/>
              <a:t>N</a:t>
            </a:r>
            <a:r>
              <a:rPr lang="en-US" sz="1600" dirty="0" smtClean="0"/>
              <a:t>ew </a:t>
            </a:r>
            <a:r>
              <a:rPr lang="en-US" sz="1600" dirty="0" err="1" smtClean="0"/>
              <a:t>Plone</a:t>
            </a:r>
            <a:r>
              <a:rPr lang="en-US" sz="1600" dirty="0" smtClean="0"/>
              <a:t> 5 Content Management System </a:t>
            </a:r>
            <a:endParaRPr lang="en-US" sz="1600" dirty="0"/>
          </a:p>
        </p:txBody>
      </p:sp>
    </p:spTree>
    <p:extLst>
      <p:ext uri="{BB962C8B-B14F-4D97-AF65-F5344CB8AC3E}">
        <p14:creationId xmlns:p14="http://schemas.microsoft.com/office/powerpoint/2010/main" val="1849839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 Longer) Dreaded Delete</a:t>
            </a:r>
            <a:endParaRPr lang="en-US" dirty="0"/>
          </a:p>
        </p:txBody>
      </p:sp>
      <p:sp>
        <p:nvSpPr>
          <p:cNvPr id="6" name="Content Placeholder 5"/>
          <p:cNvSpPr>
            <a:spLocks noGrp="1"/>
          </p:cNvSpPr>
          <p:nvPr>
            <p:ph sz="half" idx="1"/>
          </p:nvPr>
        </p:nvSpPr>
        <p:spPr>
          <a:xfrm>
            <a:off x="2178507" y="1978796"/>
            <a:ext cx="6182731" cy="737506"/>
          </a:xfrm>
        </p:spPr>
        <p:txBody>
          <a:bodyPr/>
          <a:lstStyle/>
          <a:p>
            <a:pPr marL="0" indent="0">
              <a:buNone/>
            </a:pPr>
            <a:r>
              <a:rPr lang="en-US" dirty="0" smtClean="0"/>
              <a:t>Now, you can easily see how many items have been selected and decide if you really want to follow through.</a:t>
            </a:r>
            <a:endParaRPr lang="en-US" dirty="0"/>
          </a:p>
        </p:txBody>
      </p:sp>
      <p:pic>
        <p:nvPicPr>
          <p:cNvPr id="7" name="Picture 6" descr="contents-delete-button.png" title="Delete Butt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517" y="1978796"/>
            <a:ext cx="1079500" cy="660400"/>
          </a:xfrm>
          <a:prstGeom prst="rect">
            <a:avLst/>
          </a:prstGeom>
        </p:spPr>
      </p:pic>
      <p:pic>
        <p:nvPicPr>
          <p:cNvPr id="8" name="Picture 7" descr="Displays the location of the delete button in the contents area, as well as the approval text." title="Delete in Cont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518" y="3022852"/>
            <a:ext cx="7862720" cy="3608387"/>
          </a:xfrm>
          <a:prstGeom prst="rect">
            <a:avLst/>
          </a:prstGeom>
        </p:spPr>
      </p:pic>
    </p:spTree>
    <p:extLst>
      <p:ext uri="{BB962C8B-B14F-4D97-AF65-F5344CB8AC3E}">
        <p14:creationId xmlns:p14="http://schemas.microsoft.com/office/powerpoint/2010/main" val="1180399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 Longer) Dreaded </a:t>
            </a:r>
            <a:r>
              <a:rPr lang="en-US" dirty="0" smtClean="0"/>
              <a:t>Delete: A Success Deletion</a:t>
            </a:r>
            <a:endParaRPr lang="en-US" dirty="0"/>
          </a:p>
        </p:txBody>
      </p:sp>
      <p:sp>
        <p:nvSpPr>
          <p:cNvPr id="6" name="Content Placeholder 5"/>
          <p:cNvSpPr>
            <a:spLocks noGrp="1"/>
          </p:cNvSpPr>
          <p:nvPr>
            <p:ph sz="half" idx="1"/>
          </p:nvPr>
        </p:nvSpPr>
        <p:spPr>
          <a:xfrm>
            <a:off x="6050431" y="1978796"/>
            <a:ext cx="2310807" cy="3761604"/>
          </a:xfrm>
        </p:spPr>
        <p:txBody>
          <a:bodyPr>
            <a:normAutofit/>
          </a:bodyPr>
          <a:lstStyle/>
          <a:p>
            <a:pPr marL="0" indent="0">
              <a:buNone/>
            </a:pPr>
            <a:r>
              <a:rPr lang="en-US" dirty="0" smtClean="0"/>
              <a:t>Once a delete is completed, Selected returns to zero, and you’re informed of your success. </a:t>
            </a:r>
          </a:p>
          <a:p>
            <a:pPr marL="0" indent="0">
              <a:buNone/>
            </a:pPr>
            <a:r>
              <a:rPr lang="en-US" dirty="0" smtClean="0"/>
              <a:t>Delete should still be used with caution.</a:t>
            </a:r>
          </a:p>
          <a:p>
            <a:pPr marL="0" indent="0">
              <a:buNone/>
            </a:pPr>
            <a:r>
              <a:rPr lang="en-US" dirty="0" smtClean="0"/>
              <a:t>If you accidentally delete something, please contact the Web team ASAP.</a:t>
            </a:r>
          </a:p>
          <a:p>
            <a:pPr marL="0" indent="0">
              <a:buNone/>
            </a:pPr>
            <a:endParaRPr lang="en-US" dirty="0"/>
          </a:p>
          <a:p>
            <a:pPr marL="0" indent="0">
              <a:buNone/>
            </a:pPr>
            <a:endParaRPr lang="en-US" dirty="0"/>
          </a:p>
        </p:txBody>
      </p:sp>
      <p:pic>
        <p:nvPicPr>
          <p:cNvPr id="3" name="Picture 2" descr="Displays the successful deletion information." title="Successful Dele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769" y="1978796"/>
            <a:ext cx="5633625" cy="3859255"/>
          </a:xfrm>
          <a:prstGeom prst="rect">
            <a:avLst/>
          </a:prstGeom>
        </p:spPr>
      </p:pic>
    </p:spTree>
    <p:extLst>
      <p:ext uri="{BB962C8B-B14F-4D97-AF65-F5344CB8AC3E}">
        <p14:creationId xmlns:p14="http://schemas.microsoft.com/office/powerpoint/2010/main" val="2043328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Rename Files</a:t>
            </a:r>
            <a:endParaRPr lang="en-US" dirty="0"/>
          </a:p>
        </p:txBody>
      </p:sp>
      <p:sp>
        <p:nvSpPr>
          <p:cNvPr id="5" name="Text Placeholder 4"/>
          <p:cNvSpPr>
            <a:spLocks noGrp="1"/>
          </p:cNvSpPr>
          <p:nvPr>
            <p:ph type="body" idx="1"/>
          </p:nvPr>
        </p:nvSpPr>
        <p:spPr/>
        <p:txBody>
          <a:bodyPr/>
          <a:lstStyle/>
          <a:p>
            <a:r>
              <a:rPr lang="en-US" dirty="0" smtClean="0"/>
              <a:t>Rename Button</a:t>
            </a:r>
            <a:endParaRPr lang="en-US" dirty="0"/>
          </a:p>
        </p:txBody>
      </p:sp>
      <p:sp>
        <p:nvSpPr>
          <p:cNvPr id="6" name="Text Placeholder 5"/>
          <p:cNvSpPr>
            <a:spLocks noGrp="1"/>
          </p:cNvSpPr>
          <p:nvPr>
            <p:ph type="body" sz="quarter" idx="3"/>
          </p:nvPr>
        </p:nvSpPr>
        <p:spPr>
          <a:solidFill>
            <a:schemeClr val="accent3"/>
          </a:solidFill>
        </p:spPr>
        <p:txBody>
          <a:bodyPr/>
          <a:lstStyle/>
          <a:p>
            <a:r>
              <a:rPr lang="en-US" dirty="0" smtClean="0"/>
              <a:t>Rename Form</a:t>
            </a:r>
            <a:endParaRPr lang="en-US" dirty="0"/>
          </a:p>
        </p:txBody>
      </p:sp>
      <p:sp>
        <p:nvSpPr>
          <p:cNvPr id="9" name="TextBox 8"/>
          <p:cNvSpPr txBox="1"/>
          <p:nvPr/>
        </p:nvSpPr>
        <p:spPr>
          <a:xfrm>
            <a:off x="498475" y="3461539"/>
            <a:ext cx="3656666" cy="2308324"/>
          </a:xfrm>
          <a:prstGeom prst="rect">
            <a:avLst/>
          </a:prstGeom>
          <a:noFill/>
        </p:spPr>
        <p:txBody>
          <a:bodyPr wrap="square" rtlCol="0">
            <a:spAutoFit/>
          </a:bodyPr>
          <a:lstStyle/>
          <a:p>
            <a:r>
              <a:rPr lang="en-US" dirty="0" smtClean="0"/>
              <a:t>Rename works very much the same way as it always did.</a:t>
            </a:r>
          </a:p>
          <a:p>
            <a:endParaRPr lang="en-US" dirty="0"/>
          </a:p>
          <a:p>
            <a:r>
              <a:rPr lang="en-US" dirty="0" smtClean="0"/>
              <a:t>As always, remember that changing the short name, or web address, could break links. Changing a short name should be a rare, if ever, occurrence. </a:t>
            </a:r>
            <a:endParaRPr lang="en-US" dirty="0"/>
          </a:p>
        </p:txBody>
      </p:sp>
      <p:pic>
        <p:nvPicPr>
          <p:cNvPr id="3" name="Picture 2" descr="The rename button found in the contents area." title="Rename Butt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5" y="2791783"/>
            <a:ext cx="1206500" cy="660400"/>
          </a:xfrm>
          <a:prstGeom prst="rect">
            <a:avLst/>
          </a:prstGeom>
        </p:spPr>
      </p:pic>
      <p:pic>
        <p:nvPicPr>
          <p:cNvPr id="4" name="Picture 3" descr="The rename form that appears after choosing to rename items in the contents area." title="Rename Form in Cont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9878" y="2791783"/>
            <a:ext cx="3989574" cy="2653213"/>
          </a:xfrm>
          <a:prstGeom prst="rect">
            <a:avLst/>
          </a:prstGeom>
        </p:spPr>
      </p:pic>
    </p:spTree>
    <p:extLst>
      <p:ext uri="{BB962C8B-B14F-4D97-AF65-F5344CB8AC3E}">
        <p14:creationId xmlns:p14="http://schemas.microsoft.com/office/powerpoint/2010/main" val="879751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Tagging Files</a:t>
            </a:r>
            <a:endParaRPr lang="en-US" dirty="0"/>
          </a:p>
        </p:txBody>
      </p:sp>
      <p:sp>
        <p:nvSpPr>
          <p:cNvPr id="5" name="Text Placeholder 4"/>
          <p:cNvSpPr>
            <a:spLocks noGrp="1"/>
          </p:cNvSpPr>
          <p:nvPr>
            <p:ph type="body" idx="1"/>
          </p:nvPr>
        </p:nvSpPr>
        <p:spPr/>
        <p:txBody>
          <a:bodyPr/>
          <a:lstStyle/>
          <a:p>
            <a:r>
              <a:rPr lang="en-US" dirty="0" smtClean="0"/>
              <a:t>Tag Button</a:t>
            </a:r>
            <a:endParaRPr lang="en-US" dirty="0"/>
          </a:p>
        </p:txBody>
      </p:sp>
      <p:sp>
        <p:nvSpPr>
          <p:cNvPr id="6" name="Text Placeholder 5"/>
          <p:cNvSpPr>
            <a:spLocks noGrp="1"/>
          </p:cNvSpPr>
          <p:nvPr>
            <p:ph type="body" sz="quarter" idx="3"/>
          </p:nvPr>
        </p:nvSpPr>
        <p:spPr>
          <a:solidFill>
            <a:schemeClr val="accent3"/>
          </a:solidFill>
        </p:spPr>
        <p:txBody>
          <a:bodyPr/>
          <a:lstStyle/>
          <a:p>
            <a:r>
              <a:rPr lang="en-US" dirty="0" smtClean="0"/>
              <a:t>Tag Form</a:t>
            </a:r>
            <a:endParaRPr lang="en-US" dirty="0"/>
          </a:p>
        </p:txBody>
      </p:sp>
      <p:sp>
        <p:nvSpPr>
          <p:cNvPr id="9" name="TextBox 8"/>
          <p:cNvSpPr txBox="1"/>
          <p:nvPr/>
        </p:nvSpPr>
        <p:spPr>
          <a:xfrm>
            <a:off x="497541" y="3466471"/>
            <a:ext cx="3656666" cy="2585323"/>
          </a:xfrm>
          <a:prstGeom prst="rect">
            <a:avLst/>
          </a:prstGeom>
          <a:noFill/>
        </p:spPr>
        <p:txBody>
          <a:bodyPr wrap="square" rtlCol="0">
            <a:spAutoFit/>
          </a:bodyPr>
          <a:lstStyle/>
          <a:p>
            <a:r>
              <a:rPr lang="en-US" dirty="0" smtClean="0"/>
              <a:t>This option allows you to set tags on several items at once. </a:t>
            </a:r>
          </a:p>
          <a:p>
            <a:endParaRPr lang="en-US" dirty="0"/>
          </a:p>
          <a:p>
            <a:r>
              <a:rPr lang="en-US" dirty="0" smtClean="0"/>
              <a:t>You can also remove tags on several items at once.</a:t>
            </a:r>
          </a:p>
          <a:p>
            <a:endParaRPr lang="en-US" dirty="0"/>
          </a:p>
          <a:p>
            <a:r>
              <a:rPr lang="en-US" dirty="0" smtClean="0"/>
              <a:t>Some editors never use tags. If you don’t currently use them, you don’t need to start.</a:t>
            </a:r>
            <a:endParaRPr lang="en-US" dirty="0"/>
          </a:p>
        </p:txBody>
      </p:sp>
      <p:pic>
        <p:nvPicPr>
          <p:cNvPr id="7" name="Picture 6" descr="Tags button found in the contents area." title="Tags Butt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5" y="2668315"/>
            <a:ext cx="965200" cy="660400"/>
          </a:xfrm>
          <a:prstGeom prst="rect">
            <a:avLst/>
          </a:prstGeom>
        </p:spPr>
      </p:pic>
      <p:pic>
        <p:nvPicPr>
          <p:cNvPr id="8" name="Picture 7" descr="The form that displays after clicking on Tags in the content area." title="Tag Form in Cont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9878" y="2668315"/>
            <a:ext cx="3921914" cy="3465877"/>
          </a:xfrm>
          <a:prstGeom prst="rect">
            <a:avLst/>
          </a:prstGeom>
        </p:spPr>
      </p:pic>
    </p:spTree>
    <p:extLst>
      <p:ext uri="{BB962C8B-B14F-4D97-AF65-F5344CB8AC3E}">
        <p14:creationId xmlns:p14="http://schemas.microsoft.com/office/powerpoint/2010/main" val="624525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States</a:t>
            </a:r>
            <a:endParaRPr lang="en-US" dirty="0"/>
          </a:p>
        </p:txBody>
      </p:sp>
      <p:sp>
        <p:nvSpPr>
          <p:cNvPr id="5" name="Text Placeholder 4"/>
          <p:cNvSpPr>
            <a:spLocks noGrp="1"/>
          </p:cNvSpPr>
          <p:nvPr>
            <p:ph type="body" idx="1"/>
          </p:nvPr>
        </p:nvSpPr>
        <p:spPr/>
        <p:txBody>
          <a:bodyPr/>
          <a:lstStyle/>
          <a:p>
            <a:r>
              <a:rPr lang="en-US" dirty="0" smtClean="0"/>
              <a:t>State Button</a:t>
            </a:r>
            <a:endParaRPr lang="en-US" dirty="0"/>
          </a:p>
        </p:txBody>
      </p:sp>
      <p:sp>
        <p:nvSpPr>
          <p:cNvPr id="6" name="Text Placeholder 5"/>
          <p:cNvSpPr>
            <a:spLocks noGrp="1"/>
          </p:cNvSpPr>
          <p:nvPr>
            <p:ph type="body" sz="quarter" idx="3"/>
          </p:nvPr>
        </p:nvSpPr>
        <p:spPr>
          <a:solidFill>
            <a:schemeClr val="accent3"/>
          </a:solidFill>
        </p:spPr>
        <p:txBody>
          <a:bodyPr/>
          <a:lstStyle/>
          <a:p>
            <a:r>
              <a:rPr lang="en-US" dirty="0" smtClean="0"/>
              <a:t>State Form</a:t>
            </a:r>
            <a:endParaRPr lang="en-US" dirty="0"/>
          </a:p>
        </p:txBody>
      </p:sp>
      <p:sp>
        <p:nvSpPr>
          <p:cNvPr id="9" name="TextBox 8"/>
          <p:cNvSpPr txBox="1"/>
          <p:nvPr/>
        </p:nvSpPr>
        <p:spPr>
          <a:xfrm>
            <a:off x="498475" y="3492928"/>
            <a:ext cx="3656666" cy="3046988"/>
          </a:xfrm>
          <a:prstGeom prst="rect">
            <a:avLst/>
          </a:prstGeom>
          <a:noFill/>
        </p:spPr>
        <p:txBody>
          <a:bodyPr wrap="square" rtlCol="0">
            <a:spAutoFit/>
          </a:bodyPr>
          <a:lstStyle/>
          <a:p>
            <a:r>
              <a:rPr lang="en-US" sz="1600" dirty="0" smtClean="0"/>
              <a:t>The State button allows you to change the state of one or more items. </a:t>
            </a:r>
          </a:p>
          <a:p>
            <a:endParaRPr lang="en-US" sz="1600" dirty="0"/>
          </a:p>
          <a:p>
            <a:r>
              <a:rPr lang="en-US" sz="1600" dirty="0" smtClean="0"/>
              <a:t>In our case, Comments aren’t necessary.</a:t>
            </a:r>
          </a:p>
          <a:p>
            <a:endParaRPr lang="en-US" sz="1600" dirty="0"/>
          </a:p>
          <a:p>
            <a:r>
              <a:rPr lang="en-US" sz="1600" dirty="0" smtClean="0"/>
              <a:t>Under Change State, pick either Publish or Retract, and if you’re changing the state of an entire folder and want to publish/retract all items in the folder, choose to include contained items.</a:t>
            </a:r>
            <a:endParaRPr lang="en-US" sz="1600" dirty="0"/>
          </a:p>
        </p:txBody>
      </p:sp>
      <p:pic>
        <p:nvPicPr>
          <p:cNvPr id="3" name="Picture 2" descr="State button found in contents." title="State Butt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541" y="2659496"/>
            <a:ext cx="990600" cy="660400"/>
          </a:xfrm>
          <a:prstGeom prst="rect">
            <a:avLst/>
          </a:prstGeom>
        </p:spPr>
      </p:pic>
      <p:pic>
        <p:nvPicPr>
          <p:cNvPr id="4" name="Picture 3" descr="A form found in the contents area of the CMS that allows content to published/unpublished enmass." title="State For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9877" y="2659496"/>
            <a:ext cx="4055717" cy="3880420"/>
          </a:xfrm>
          <a:prstGeom prst="rect">
            <a:avLst/>
          </a:prstGeom>
        </p:spPr>
      </p:pic>
    </p:spTree>
    <p:extLst>
      <p:ext uri="{BB962C8B-B14F-4D97-AF65-F5344CB8AC3E}">
        <p14:creationId xmlns:p14="http://schemas.microsoft.com/office/powerpoint/2010/main" val="2762359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104" y="322679"/>
            <a:ext cx="2526895" cy="515141"/>
          </a:xfrm>
        </p:spPr>
        <p:txBody>
          <a:bodyPr>
            <a:noAutofit/>
          </a:bodyPr>
          <a:lstStyle/>
          <a:p>
            <a:r>
              <a:rPr lang="en-US" sz="3600" dirty="0" smtClean="0"/>
              <a:t>Properties</a:t>
            </a:r>
            <a:endParaRPr lang="en-US" sz="3600" dirty="0"/>
          </a:p>
        </p:txBody>
      </p:sp>
      <p:sp>
        <p:nvSpPr>
          <p:cNvPr id="4" name="Text Placeholder 3"/>
          <p:cNvSpPr>
            <a:spLocks noGrp="1"/>
          </p:cNvSpPr>
          <p:nvPr>
            <p:ph type="body" sz="half" idx="2"/>
          </p:nvPr>
        </p:nvSpPr>
        <p:spPr>
          <a:xfrm>
            <a:off x="394105" y="1909179"/>
            <a:ext cx="3898272" cy="784905"/>
          </a:xfrm>
        </p:spPr>
        <p:txBody>
          <a:bodyPr/>
          <a:lstStyle/>
          <a:p>
            <a:r>
              <a:rPr lang="en-US" dirty="0" smtClean="0"/>
              <a:t>The only part of Properties that you’ll need to use is at the very bottom. Exclude from navigation should look familiar to you.</a:t>
            </a:r>
            <a:endParaRPr lang="en-US" dirty="0"/>
          </a:p>
        </p:txBody>
      </p:sp>
      <p:pic>
        <p:nvPicPr>
          <p:cNvPr id="5" name="Picture 4" descr="Form that displays after clicking the Properties button in contents." title="Properties For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2532" y="872748"/>
            <a:ext cx="3098953" cy="5727383"/>
          </a:xfrm>
          <a:prstGeom prst="rect">
            <a:avLst/>
          </a:prstGeom>
        </p:spPr>
      </p:pic>
      <p:pic>
        <p:nvPicPr>
          <p:cNvPr id="6" name="Picture 5" descr="Properties button found in the contents area." title="Properties Butt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105" y="1079450"/>
            <a:ext cx="1346200" cy="660400"/>
          </a:xfrm>
          <a:prstGeom prst="rect">
            <a:avLst/>
          </a:prstGeom>
        </p:spPr>
      </p:pic>
      <p:cxnSp>
        <p:nvCxnSpPr>
          <p:cNvPr id="7" name="Straight Arrow Connector 6" descr="Right arrow" title="Right Arrow"/>
          <p:cNvCxnSpPr/>
          <p:nvPr/>
        </p:nvCxnSpPr>
        <p:spPr>
          <a:xfrm>
            <a:off x="4105784" y="5646677"/>
            <a:ext cx="443868"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2215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Query Box</a:t>
            </a:r>
            <a:endParaRPr lang="en-US" dirty="0"/>
          </a:p>
        </p:txBody>
      </p:sp>
      <p:sp>
        <p:nvSpPr>
          <p:cNvPr id="6" name="Content Placeholder 5"/>
          <p:cNvSpPr>
            <a:spLocks noGrp="1"/>
          </p:cNvSpPr>
          <p:nvPr>
            <p:ph sz="half" idx="1"/>
          </p:nvPr>
        </p:nvSpPr>
        <p:spPr>
          <a:xfrm>
            <a:off x="3968941" y="1978796"/>
            <a:ext cx="3695526" cy="1072634"/>
          </a:xfrm>
        </p:spPr>
        <p:txBody>
          <a:bodyPr>
            <a:normAutofit/>
          </a:bodyPr>
          <a:lstStyle/>
          <a:p>
            <a:pPr marL="0" indent="0">
              <a:buNone/>
            </a:pPr>
            <a:r>
              <a:rPr lang="en-US" dirty="0" smtClean="0"/>
              <a:t>Use this to locate items </a:t>
            </a:r>
            <a:r>
              <a:rPr lang="en-US" dirty="0"/>
              <a:t>in the </a:t>
            </a:r>
            <a:r>
              <a:rPr lang="en-US" dirty="0" smtClean="0"/>
              <a:t>contents area by using all/part of a title or any other identifier.</a:t>
            </a:r>
            <a:endParaRPr lang="en-US" dirty="0"/>
          </a:p>
        </p:txBody>
      </p:sp>
      <p:pic>
        <p:nvPicPr>
          <p:cNvPr id="4" name="Picture 3" descr="Query search box found in the contents area." title="Query Search B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4" y="1978796"/>
            <a:ext cx="2794000" cy="647700"/>
          </a:xfrm>
          <a:prstGeom prst="rect">
            <a:avLst/>
          </a:prstGeom>
        </p:spPr>
      </p:pic>
    </p:spTree>
    <p:extLst>
      <p:ext uri="{BB962C8B-B14F-4D97-AF65-F5344CB8AC3E}">
        <p14:creationId xmlns:p14="http://schemas.microsoft.com/office/powerpoint/2010/main" val="471875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Breadcrumbs in Contents</a:t>
            </a:r>
            <a:endParaRPr lang="en-US" dirty="0"/>
          </a:p>
        </p:txBody>
      </p:sp>
      <p:sp>
        <p:nvSpPr>
          <p:cNvPr id="5" name="Text Placeholder 4"/>
          <p:cNvSpPr>
            <a:spLocks noGrp="1"/>
          </p:cNvSpPr>
          <p:nvPr>
            <p:ph type="body" idx="1"/>
          </p:nvPr>
        </p:nvSpPr>
        <p:spPr/>
        <p:txBody>
          <a:bodyPr/>
          <a:lstStyle/>
          <a:p>
            <a:r>
              <a:rPr lang="en-US" dirty="0" smtClean="0"/>
              <a:t>Home Icon Link</a:t>
            </a:r>
            <a:endParaRPr lang="en-US" dirty="0"/>
          </a:p>
        </p:txBody>
      </p:sp>
      <p:sp>
        <p:nvSpPr>
          <p:cNvPr id="6" name="Text Placeholder 5"/>
          <p:cNvSpPr>
            <a:spLocks noGrp="1"/>
          </p:cNvSpPr>
          <p:nvPr>
            <p:ph type="body" sz="quarter" idx="3"/>
          </p:nvPr>
        </p:nvSpPr>
        <p:spPr>
          <a:solidFill>
            <a:schemeClr val="accent3"/>
          </a:solidFill>
        </p:spPr>
        <p:txBody>
          <a:bodyPr/>
          <a:lstStyle/>
          <a:p>
            <a:r>
              <a:rPr lang="en-US" dirty="0" smtClean="0"/>
              <a:t>Breadcrumbs</a:t>
            </a:r>
            <a:endParaRPr lang="en-US" dirty="0"/>
          </a:p>
        </p:txBody>
      </p:sp>
      <p:sp>
        <p:nvSpPr>
          <p:cNvPr id="9" name="TextBox 8"/>
          <p:cNvSpPr txBox="1"/>
          <p:nvPr/>
        </p:nvSpPr>
        <p:spPr>
          <a:xfrm>
            <a:off x="498475" y="3492928"/>
            <a:ext cx="3585125" cy="2308324"/>
          </a:xfrm>
          <a:prstGeom prst="rect">
            <a:avLst/>
          </a:prstGeom>
          <a:noFill/>
        </p:spPr>
        <p:txBody>
          <a:bodyPr wrap="square" rtlCol="0">
            <a:spAutoFit/>
          </a:bodyPr>
          <a:lstStyle/>
          <a:p>
            <a:r>
              <a:rPr lang="en-US" dirty="0" smtClean="0"/>
              <a:t>This helps you to understand where you are in the Contents hierarchy.</a:t>
            </a:r>
          </a:p>
          <a:p>
            <a:endParaRPr lang="en-US" dirty="0"/>
          </a:p>
          <a:p>
            <a:r>
              <a:rPr lang="en-US" dirty="0" smtClean="0"/>
              <a:t>It’s important to know where you are so that content is created/moved to exactly where you intended.</a:t>
            </a:r>
            <a:endParaRPr lang="en-US" dirty="0"/>
          </a:p>
        </p:txBody>
      </p:sp>
      <p:pic>
        <p:nvPicPr>
          <p:cNvPr id="7" name="Picture 6" descr="Home icon link used for breadcrumbs. Used throughout the site for navigation purposes." title="Home Icon Link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5" y="2662319"/>
            <a:ext cx="596900" cy="584200"/>
          </a:xfrm>
          <a:prstGeom prst="rect">
            <a:avLst/>
          </a:prstGeom>
        </p:spPr>
      </p:pic>
      <p:pic>
        <p:nvPicPr>
          <p:cNvPr id="8" name="Picture 7" descr="Used as an example of folder structure and hierarchy." title="Breadcrumb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9878" y="2662319"/>
            <a:ext cx="1193800" cy="520700"/>
          </a:xfrm>
          <a:prstGeom prst="rect">
            <a:avLst/>
          </a:prstGeom>
        </p:spPr>
      </p:pic>
      <p:sp>
        <p:nvSpPr>
          <p:cNvPr id="10" name="TextBox 9"/>
          <p:cNvSpPr txBox="1"/>
          <p:nvPr/>
        </p:nvSpPr>
        <p:spPr>
          <a:xfrm>
            <a:off x="4399879" y="3492928"/>
            <a:ext cx="3970178" cy="2862323"/>
          </a:xfrm>
          <a:prstGeom prst="rect">
            <a:avLst/>
          </a:prstGeom>
          <a:noFill/>
        </p:spPr>
        <p:txBody>
          <a:bodyPr wrap="square" rtlCol="0">
            <a:spAutoFit/>
          </a:bodyPr>
          <a:lstStyle/>
          <a:p>
            <a:r>
              <a:rPr lang="en-US" dirty="0" smtClean="0"/>
              <a:t>Each item in the breadcrumbs indicates a folder.</a:t>
            </a:r>
          </a:p>
          <a:p>
            <a:endParaRPr lang="en-US" dirty="0"/>
          </a:p>
          <a:p>
            <a:r>
              <a:rPr lang="en-US" dirty="0" smtClean="0"/>
              <a:t>You can easily determine that you are looking at the contents of the Events folder. </a:t>
            </a:r>
          </a:p>
          <a:p>
            <a:endParaRPr lang="en-US" dirty="0"/>
          </a:p>
          <a:p>
            <a:r>
              <a:rPr lang="en-US" dirty="0" smtClean="0"/>
              <a:t>You navigate back through the hierarchy by clicking on a specific folder in the breadcrumbs.</a:t>
            </a:r>
            <a:endParaRPr lang="en-US" dirty="0"/>
          </a:p>
        </p:txBody>
      </p:sp>
    </p:spTree>
    <p:extLst>
      <p:ext uri="{BB962C8B-B14F-4D97-AF65-F5344CB8AC3E}">
        <p14:creationId xmlns:p14="http://schemas.microsoft.com/office/powerpoint/2010/main" val="2021058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a:t>
            </a:r>
            <a:endParaRPr lang="en-US" dirty="0"/>
          </a:p>
        </p:txBody>
      </p:sp>
      <p:sp>
        <p:nvSpPr>
          <p:cNvPr id="5" name="Text Placeholder 4"/>
          <p:cNvSpPr>
            <a:spLocks noGrp="1"/>
          </p:cNvSpPr>
          <p:nvPr>
            <p:ph type="body" idx="1"/>
          </p:nvPr>
        </p:nvSpPr>
        <p:spPr/>
        <p:txBody>
          <a:bodyPr/>
          <a:lstStyle/>
          <a:p>
            <a:r>
              <a:rPr lang="en-US" dirty="0" smtClean="0"/>
              <a:t>Actions</a:t>
            </a:r>
            <a:endParaRPr lang="en-US" dirty="0"/>
          </a:p>
        </p:txBody>
      </p:sp>
      <p:sp>
        <p:nvSpPr>
          <p:cNvPr id="6" name="Text Placeholder 5"/>
          <p:cNvSpPr>
            <a:spLocks noGrp="1"/>
          </p:cNvSpPr>
          <p:nvPr>
            <p:ph type="body" sz="quarter" idx="3"/>
          </p:nvPr>
        </p:nvSpPr>
        <p:spPr>
          <a:solidFill>
            <a:schemeClr val="accent3"/>
          </a:solidFill>
        </p:spPr>
        <p:txBody>
          <a:bodyPr/>
          <a:lstStyle/>
          <a:p>
            <a:r>
              <a:rPr lang="en-US" dirty="0" smtClean="0"/>
              <a:t>Actions Dropdown</a:t>
            </a:r>
            <a:endParaRPr lang="en-US" dirty="0"/>
          </a:p>
        </p:txBody>
      </p:sp>
      <p:sp>
        <p:nvSpPr>
          <p:cNvPr id="9" name="TextBox 8"/>
          <p:cNvSpPr txBox="1"/>
          <p:nvPr/>
        </p:nvSpPr>
        <p:spPr>
          <a:xfrm>
            <a:off x="497541" y="4018521"/>
            <a:ext cx="3585125" cy="646331"/>
          </a:xfrm>
          <a:prstGeom prst="rect">
            <a:avLst/>
          </a:prstGeom>
          <a:noFill/>
        </p:spPr>
        <p:txBody>
          <a:bodyPr wrap="square" rtlCol="0">
            <a:spAutoFit/>
          </a:bodyPr>
          <a:lstStyle/>
          <a:p>
            <a:r>
              <a:rPr lang="en-US" dirty="0" smtClean="0"/>
              <a:t>This option works on single items in the contents.</a:t>
            </a:r>
            <a:endParaRPr lang="en-US" dirty="0"/>
          </a:p>
        </p:txBody>
      </p:sp>
      <p:pic>
        <p:nvPicPr>
          <p:cNvPr id="3" name="Picture 2" descr="Actions dropdown and options found in contents area." title="Actions Butt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5" y="2736850"/>
            <a:ext cx="838200" cy="1079500"/>
          </a:xfrm>
          <a:prstGeom prst="rect">
            <a:avLst/>
          </a:prstGeom>
        </p:spPr>
      </p:pic>
      <p:pic>
        <p:nvPicPr>
          <p:cNvPr id="4" name="Picture 3" descr="Options available in the actions dropdown, found in the contents area." title="Actions Dropdown Op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9878" y="2736850"/>
            <a:ext cx="2235200" cy="2538101"/>
          </a:xfrm>
          <a:prstGeom prst="rect">
            <a:avLst/>
          </a:prstGeom>
        </p:spPr>
      </p:pic>
    </p:spTree>
    <p:extLst>
      <p:ext uri="{BB962C8B-B14F-4D97-AF65-F5344CB8AC3E}">
        <p14:creationId xmlns:p14="http://schemas.microsoft.com/office/powerpoint/2010/main" val="1469673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 Defined</a:t>
            </a:r>
            <a:endParaRPr lang="en-US" dirty="0"/>
          </a:p>
        </p:txBody>
      </p:sp>
      <p:sp>
        <p:nvSpPr>
          <p:cNvPr id="6" name="Content Placeholder 5"/>
          <p:cNvSpPr>
            <a:spLocks noGrp="1"/>
          </p:cNvSpPr>
          <p:nvPr>
            <p:ph sz="half" idx="1"/>
          </p:nvPr>
        </p:nvSpPr>
        <p:spPr>
          <a:xfrm>
            <a:off x="498474" y="1635896"/>
            <a:ext cx="3695526" cy="3863204"/>
          </a:xfrm>
        </p:spPr>
        <p:txBody>
          <a:bodyPr>
            <a:normAutofit/>
          </a:bodyPr>
          <a:lstStyle/>
          <a:p>
            <a:pPr marL="0" indent="0">
              <a:buNone/>
            </a:pPr>
            <a:r>
              <a:rPr lang="en-US" b="1" dirty="0" smtClean="0"/>
              <a:t>Cut &amp; Copy</a:t>
            </a:r>
            <a:r>
              <a:rPr lang="en-US" dirty="0" smtClean="0"/>
              <a:t> work the way you know them to.</a:t>
            </a:r>
          </a:p>
          <a:p>
            <a:pPr marL="0" indent="0">
              <a:buNone/>
            </a:pPr>
            <a:r>
              <a:rPr lang="en-US" b="1" dirty="0" smtClean="0"/>
              <a:t>Move to the top/bottom of folder </a:t>
            </a:r>
            <a:r>
              <a:rPr lang="en-US" dirty="0" smtClean="0"/>
              <a:t>will place the item at either the top or bottom of the Contents table.</a:t>
            </a:r>
          </a:p>
          <a:p>
            <a:pPr marL="0" indent="0">
              <a:buNone/>
            </a:pPr>
            <a:r>
              <a:rPr lang="en-US" b="1" dirty="0" smtClean="0"/>
              <a:t>Set as default page</a:t>
            </a:r>
            <a:r>
              <a:rPr lang="en-US" dirty="0" smtClean="0"/>
              <a:t> will make the item the landing page, or home page of the folder.</a:t>
            </a:r>
          </a:p>
          <a:p>
            <a:pPr marL="0" indent="0">
              <a:buNone/>
            </a:pPr>
            <a:r>
              <a:rPr lang="en-US" b="1" dirty="0" smtClean="0"/>
              <a:t>Edit</a:t>
            </a:r>
            <a:r>
              <a:rPr lang="en-US" dirty="0" smtClean="0"/>
              <a:t> will allow you to edit the item.</a:t>
            </a:r>
          </a:p>
          <a:p>
            <a:pPr marL="0" indent="0">
              <a:buNone/>
            </a:pPr>
            <a:r>
              <a:rPr lang="en-US" dirty="0" smtClean="0"/>
              <a:t> </a:t>
            </a:r>
            <a:endParaRPr lang="en-US" dirty="0"/>
          </a:p>
        </p:txBody>
      </p:sp>
      <p:pic>
        <p:nvPicPr>
          <p:cNvPr id="3" name="Picture 2" descr="A larger image of the actions options found in the contents area." title="Actions Options Upclos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3800" y="1635896"/>
            <a:ext cx="2717800" cy="3086100"/>
          </a:xfrm>
          <a:prstGeom prst="rect">
            <a:avLst/>
          </a:prstGeom>
        </p:spPr>
      </p:pic>
    </p:spTree>
    <p:extLst>
      <p:ext uri="{BB962C8B-B14F-4D97-AF65-F5344CB8AC3E}">
        <p14:creationId xmlns:p14="http://schemas.microsoft.com/office/powerpoint/2010/main" val="3475927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 CMS Editor Bar</a:t>
            </a:r>
          </a:p>
        </p:txBody>
      </p:sp>
      <p:pic>
        <p:nvPicPr>
          <p:cNvPr id="8" name="Picture 7" descr="A logged in view of an out-of-the-box Plone website that shows the new editor bar that runs down the left side of the page." title="CMS Editor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921" y="1949048"/>
            <a:ext cx="7560866" cy="4320496"/>
          </a:xfrm>
          <a:prstGeom prst="rect">
            <a:avLst/>
          </a:prstGeom>
        </p:spPr>
      </p:pic>
      <p:cxnSp>
        <p:nvCxnSpPr>
          <p:cNvPr id="9" name="Straight Arrow Connector 8" descr="Down arrow" title="Down Arrow"/>
          <p:cNvCxnSpPr/>
          <p:nvPr/>
        </p:nvCxnSpPr>
        <p:spPr>
          <a:xfrm>
            <a:off x="912398" y="1479479"/>
            <a:ext cx="0" cy="357540"/>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descr="Up arrow" title="Up Arrow"/>
          <p:cNvCxnSpPr/>
          <p:nvPr/>
        </p:nvCxnSpPr>
        <p:spPr>
          <a:xfrm flipV="1">
            <a:off x="912398" y="6386416"/>
            <a:ext cx="0" cy="332883"/>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047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a Page</a:t>
            </a:r>
            <a:endParaRPr lang="en-US" dirty="0"/>
          </a:p>
        </p:txBody>
      </p:sp>
      <p:pic>
        <p:nvPicPr>
          <p:cNvPr id="4" name="Picture 3" descr="Displaying a page to edit from the new editor toolbar." title="Editing a P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4" y="2309335"/>
            <a:ext cx="8277226" cy="3751483"/>
          </a:xfrm>
          <a:prstGeom prst="rect">
            <a:avLst/>
          </a:prstGeom>
        </p:spPr>
      </p:pic>
    </p:spTree>
    <p:extLst>
      <p:ext uri="{BB962C8B-B14F-4D97-AF65-F5344CB8AC3E}">
        <p14:creationId xmlns:p14="http://schemas.microsoft.com/office/powerpoint/2010/main" val="49108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Text </a:t>
            </a:r>
            <a:r>
              <a:rPr lang="en-US" smtClean="0"/>
              <a:t>Editor Toolbar</a:t>
            </a:r>
            <a:endParaRPr lang="en-US" dirty="0"/>
          </a:p>
        </p:txBody>
      </p:sp>
      <p:sp>
        <p:nvSpPr>
          <p:cNvPr id="5" name="Content Placeholder 4"/>
          <p:cNvSpPr>
            <a:spLocks noGrp="1"/>
          </p:cNvSpPr>
          <p:nvPr>
            <p:ph sz="half" idx="1"/>
          </p:nvPr>
        </p:nvSpPr>
        <p:spPr>
          <a:xfrm>
            <a:off x="498474" y="4178300"/>
            <a:ext cx="7442200" cy="900327"/>
          </a:xfrm>
        </p:spPr>
        <p:txBody>
          <a:bodyPr/>
          <a:lstStyle/>
          <a:p>
            <a:pPr marL="0" indent="0">
              <a:buNone/>
            </a:pPr>
            <a:r>
              <a:rPr lang="en-US" dirty="0" smtClean="0"/>
              <a:t>Portions of the editor toolbar have changed dramatically. I’m going to cover the changes in this section. </a:t>
            </a:r>
            <a:endParaRPr lang="en-US" dirty="0"/>
          </a:p>
        </p:txBody>
      </p:sp>
      <p:pic>
        <p:nvPicPr>
          <p:cNvPr id="3" name="Picture 2" descr="Toolbar used to edit content." title="Editing Tool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1965406"/>
            <a:ext cx="8597900" cy="1308100"/>
          </a:xfrm>
          <a:prstGeom prst="rect">
            <a:avLst/>
          </a:prstGeom>
        </p:spPr>
      </p:pic>
    </p:spTree>
    <p:extLst>
      <p:ext uri="{BB962C8B-B14F-4D97-AF65-F5344CB8AC3E}">
        <p14:creationId xmlns:p14="http://schemas.microsoft.com/office/powerpoint/2010/main" val="2365483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Insert Dropdown</a:t>
            </a:r>
            <a:endParaRPr lang="en-US" dirty="0"/>
          </a:p>
        </p:txBody>
      </p:sp>
      <p:sp>
        <p:nvSpPr>
          <p:cNvPr id="3" name="Content Placeholder 2"/>
          <p:cNvSpPr>
            <a:spLocks noGrp="1"/>
          </p:cNvSpPr>
          <p:nvPr>
            <p:ph sz="half" idx="1"/>
          </p:nvPr>
        </p:nvSpPr>
        <p:spPr>
          <a:xfrm>
            <a:off x="1717717" y="1782763"/>
            <a:ext cx="6168983" cy="871537"/>
          </a:xfrm>
        </p:spPr>
        <p:txBody>
          <a:bodyPr>
            <a:normAutofit/>
          </a:bodyPr>
          <a:lstStyle/>
          <a:p>
            <a:pPr marL="0" indent="0">
              <a:buNone/>
            </a:pPr>
            <a:r>
              <a:rPr lang="en-US" dirty="0" smtClean="0"/>
              <a:t>The options in this dropdown are meant for Web team use only. </a:t>
            </a:r>
            <a:r>
              <a:rPr lang="en-US" b="1" dirty="0" smtClean="0"/>
              <a:t>Please don’t use them</a:t>
            </a:r>
            <a:r>
              <a:rPr lang="en-US" dirty="0" smtClean="0"/>
              <a:t>.</a:t>
            </a:r>
            <a:endParaRPr lang="en-US" dirty="0"/>
          </a:p>
        </p:txBody>
      </p:sp>
      <p:pic>
        <p:nvPicPr>
          <p:cNvPr id="9" name="Picture 8" descr="The insert button with a no symbol over it." title="Don't Use Inse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317" y="1902482"/>
            <a:ext cx="914400" cy="508000"/>
          </a:xfrm>
          <a:prstGeom prst="rect">
            <a:avLst/>
          </a:prstGeom>
        </p:spPr>
      </p:pic>
      <p:sp>
        <p:nvSpPr>
          <p:cNvPr id="4" name="&quot;No&quot; Symbol 3" descr="The insert option in the editing toolbar with a no symbol over it." title="Don't Use Insert Warning"/>
          <p:cNvSpPr/>
          <p:nvPr/>
        </p:nvSpPr>
        <p:spPr>
          <a:xfrm>
            <a:off x="803317" y="1699282"/>
            <a:ext cx="914400" cy="914400"/>
          </a:xfrm>
          <a:prstGeom prst="noSmoking">
            <a:avLst>
              <a:gd name="adj" fmla="val 5265"/>
            </a:avLst>
          </a:prstGeom>
          <a:solidFill>
            <a:schemeClr val="accent6"/>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41574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Tools Dropdown</a:t>
            </a:r>
            <a:endParaRPr lang="en-US" dirty="0"/>
          </a:p>
        </p:txBody>
      </p:sp>
      <p:sp>
        <p:nvSpPr>
          <p:cNvPr id="3" name="Content Placeholder 2"/>
          <p:cNvSpPr>
            <a:spLocks noGrp="1"/>
          </p:cNvSpPr>
          <p:nvPr>
            <p:ph sz="half" idx="1"/>
          </p:nvPr>
        </p:nvSpPr>
        <p:spPr>
          <a:xfrm>
            <a:off x="3015049" y="1782764"/>
            <a:ext cx="4871651" cy="1689486"/>
          </a:xfrm>
        </p:spPr>
        <p:txBody>
          <a:bodyPr>
            <a:normAutofit/>
          </a:bodyPr>
          <a:lstStyle/>
          <a:p>
            <a:pPr marL="0" indent="0">
              <a:buNone/>
            </a:pPr>
            <a:r>
              <a:rPr lang="en-US" dirty="0" smtClean="0"/>
              <a:t>This option allows you to view HTML code. If you’re comfortable with this, you can use it, but the majority of editors prefer to use the visual editor.</a:t>
            </a:r>
            <a:endParaRPr lang="en-US" dirty="0"/>
          </a:p>
        </p:txBody>
      </p:sp>
      <p:pic>
        <p:nvPicPr>
          <p:cNvPr id="4" name="Picture 3" descr="Displays the source code option for the Tools dropdown." title="Tools Dropdow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4" y="1782763"/>
            <a:ext cx="2082800" cy="977900"/>
          </a:xfrm>
          <a:prstGeom prst="rect">
            <a:avLst/>
          </a:prstGeom>
        </p:spPr>
      </p:pic>
    </p:spTree>
    <p:extLst>
      <p:ext uri="{BB962C8B-B14F-4D97-AF65-F5344CB8AC3E}">
        <p14:creationId xmlns:p14="http://schemas.microsoft.com/office/powerpoint/2010/main" val="183259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Table Dropdown</a:t>
            </a:r>
            <a:endParaRPr lang="en-US" dirty="0"/>
          </a:p>
        </p:txBody>
      </p:sp>
      <p:sp>
        <p:nvSpPr>
          <p:cNvPr id="3" name="Content Placeholder 2"/>
          <p:cNvSpPr>
            <a:spLocks noGrp="1"/>
          </p:cNvSpPr>
          <p:nvPr>
            <p:ph sz="half" idx="1"/>
          </p:nvPr>
        </p:nvSpPr>
        <p:spPr>
          <a:xfrm>
            <a:off x="5400400" y="1918381"/>
            <a:ext cx="2486300" cy="4235283"/>
          </a:xfrm>
        </p:spPr>
        <p:txBody>
          <a:bodyPr>
            <a:normAutofit/>
          </a:bodyPr>
          <a:lstStyle/>
          <a:p>
            <a:pPr marL="0" indent="0">
              <a:buNone/>
            </a:pPr>
            <a:r>
              <a:rPr lang="en-US" dirty="0" smtClean="0"/>
              <a:t>This option allows you to add a table. This option contains the most changes for editors to learn to use.</a:t>
            </a:r>
          </a:p>
          <a:p>
            <a:pPr marL="0" indent="0">
              <a:buNone/>
            </a:pPr>
            <a:r>
              <a:rPr lang="en-US" dirty="0" smtClean="0"/>
              <a:t>First, choose the number of columns and rows for the table.</a:t>
            </a:r>
            <a:r>
              <a:rPr lang="en-US" dirty="0"/>
              <a:t> </a:t>
            </a:r>
            <a:r>
              <a:rPr lang="en-US" dirty="0" smtClean="0"/>
              <a:t>This will add the table to the body content area and close the table dropdown.</a:t>
            </a:r>
          </a:p>
        </p:txBody>
      </p:sp>
      <p:pic>
        <p:nvPicPr>
          <p:cNvPr id="5" name="Picture 4" descr="Gives user the ability to select the amount of tables and rows they want for their table." title="Table Dropdown Insert Tab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704" y="1918382"/>
            <a:ext cx="4356100" cy="3136900"/>
          </a:xfrm>
          <a:prstGeom prst="rect">
            <a:avLst/>
          </a:prstGeom>
        </p:spPr>
      </p:pic>
    </p:spTree>
    <p:extLst>
      <p:ext uri="{BB962C8B-B14F-4D97-AF65-F5344CB8AC3E}">
        <p14:creationId xmlns:p14="http://schemas.microsoft.com/office/powerpoint/2010/main" val="2390277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Table </a:t>
            </a:r>
            <a:r>
              <a:rPr lang="en-US" dirty="0" smtClean="0"/>
              <a:t>Dropdown: Table Properties</a:t>
            </a:r>
            <a:endParaRPr lang="en-US" dirty="0"/>
          </a:p>
        </p:txBody>
      </p:sp>
      <p:sp>
        <p:nvSpPr>
          <p:cNvPr id="3" name="Content Placeholder 2"/>
          <p:cNvSpPr>
            <a:spLocks noGrp="1"/>
          </p:cNvSpPr>
          <p:nvPr>
            <p:ph sz="half" idx="1"/>
          </p:nvPr>
        </p:nvSpPr>
        <p:spPr>
          <a:xfrm>
            <a:off x="3731741" y="1918382"/>
            <a:ext cx="4154959" cy="849532"/>
          </a:xfrm>
        </p:spPr>
        <p:txBody>
          <a:bodyPr>
            <a:normAutofit/>
          </a:bodyPr>
          <a:lstStyle/>
          <a:p>
            <a:pPr marL="0" indent="0">
              <a:buNone/>
            </a:pPr>
            <a:r>
              <a:rPr lang="en-US" dirty="0" smtClean="0"/>
              <a:t>Next, from the Table dropdown, choose Table properties.</a:t>
            </a:r>
          </a:p>
        </p:txBody>
      </p:sp>
      <p:pic>
        <p:nvPicPr>
          <p:cNvPr id="5" name="Picture 4" descr="The link used to give user access to set table properties, like Caption." title="Table Dropdown Table Properties Lin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4" y="1918382"/>
            <a:ext cx="2095500" cy="1727200"/>
          </a:xfrm>
          <a:prstGeom prst="rect">
            <a:avLst/>
          </a:prstGeom>
        </p:spPr>
      </p:pic>
      <p:pic>
        <p:nvPicPr>
          <p:cNvPr id="6" name="Picture 5" descr="Gives user access to set table properties, like Caption." title="Table Dropdown Table Propert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474" y="3756793"/>
            <a:ext cx="3449595" cy="2919603"/>
          </a:xfrm>
          <a:prstGeom prst="rect">
            <a:avLst/>
          </a:prstGeom>
        </p:spPr>
      </p:pic>
      <p:sp>
        <p:nvSpPr>
          <p:cNvPr id="8" name="TextBox 7"/>
          <p:cNvSpPr txBox="1"/>
          <p:nvPr/>
        </p:nvSpPr>
        <p:spPr>
          <a:xfrm>
            <a:off x="4497859" y="3756793"/>
            <a:ext cx="3805881" cy="646331"/>
          </a:xfrm>
          <a:prstGeom prst="rect">
            <a:avLst/>
          </a:prstGeom>
          <a:noFill/>
        </p:spPr>
        <p:txBody>
          <a:bodyPr wrap="square" rtlCol="0">
            <a:spAutoFit/>
          </a:bodyPr>
          <a:lstStyle/>
          <a:p>
            <a:r>
              <a:rPr lang="en-US" dirty="0" smtClean="0"/>
              <a:t>The Table properties window will open, offering several options.</a:t>
            </a:r>
          </a:p>
        </p:txBody>
      </p:sp>
    </p:spTree>
    <p:extLst>
      <p:ext uri="{BB962C8B-B14F-4D97-AF65-F5344CB8AC3E}">
        <p14:creationId xmlns:p14="http://schemas.microsoft.com/office/powerpoint/2010/main" val="1898894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Table </a:t>
            </a:r>
            <a:r>
              <a:rPr lang="en-US" dirty="0" smtClean="0"/>
              <a:t>Dropdown: Table Properties Caption</a:t>
            </a:r>
            <a:endParaRPr lang="en-US" dirty="0"/>
          </a:p>
        </p:txBody>
      </p:sp>
      <p:pic>
        <p:nvPicPr>
          <p:cNvPr id="6" name="Picture 5" descr="Points out the Caption checkbox to user." title="Table Properties Cap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4" y="1600200"/>
            <a:ext cx="3449595" cy="2919603"/>
          </a:xfrm>
          <a:prstGeom prst="rect">
            <a:avLst/>
          </a:prstGeom>
        </p:spPr>
      </p:pic>
      <p:sp>
        <p:nvSpPr>
          <p:cNvPr id="4" name="Content Placeholder 3"/>
          <p:cNvSpPr>
            <a:spLocks noGrp="1"/>
          </p:cNvSpPr>
          <p:nvPr>
            <p:ph sz="half" idx="1"/>
          </p:nvPr>
        </p:nvSpPr>
        <p:spPr>
          <a:xfrm>
            <a:off x="4374292" y="1600200"/>
            <a:ext cx="3680495" cy="3181866"/>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There is only one thing you need to do: Check the caption box.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You should NOT change the width, height, cell spacing or padding, border, or alignment. I’m working to see if I can remove these to make learning to use tables easier, but for now, the options are there.</a:t>
            </a:r>
            <a:endParaRPr lang="en-US" dirty="0"/>
          </a:p>
        </p:txBody>
      </p:sp>
      <p:sp>
        <p:nvSpPr>
          <p:cNvPr id="10" name="Freeform 9" descr="The caption section is circled to point it out to users." title="Table Properties Caption Circled"/>
          <p:cNvSpPr/>
          <p:nvPr/>
        </p:nvSpPr>
        <p:spPr>
          <a:xfrm>
            <a:off x="2088292" y="3101546"/>
            <a:ext cx="1756396" cy="444843"/>
          </a:xfrm>
          <a:custGeom>
            <a:avLst/>
            <a:gdLst>
              <a:gd name="connsiteX0" fmla="*/ 691978 w 1756396"/>
              <a:gd name="connsiteY0" fmla="*/ 86497 h 444843"/>
              <a:gd name="connsiteX1" fmla="*/ 642551 w 1756396"/>
              <a:gd name="connsiteY1" fmla="*/ 74140 h 444843"/>
              <a:gd name="connsiteX2" fmla="*/ 605481 w 1756396"/>
              <a:gd name="connsiteY2" fmla="*/ 61784 h 444843"/>
              <a:gd name="connsiteX3" fmla="*/ 531340 w 1756396"/>
              <a:gd name="connsiteY3" fmla="*/ 49427 h 444843"/>
              <a:gd name="connsiteX4" fmla="*/ 481913 w 1756396"/>
              <a:gd name="connsiteY4" fmla="*/ 37070 h 444843"/>
              <a:gd name="connsiteX5" fmla="*/ 86497 w 1756396"/>
              <a:gd name="connsiteY5" fmla="*/ 49427 h 444843"/>
              <a:gd name="connsiteX6" fmla="*/ 37070 w 1756396"/>
              <a:gd name="connsiteY6" fmla="*/ 61784 h 444843"/>
              <a:gd name="connsiteX7" fmla="*/ 0 w 1756396"/>
              <a:gd name="connsiteY7" fmla="*/ 135924 h 444843"/>
              <a:gd name="connsiteX8" fmla="*/ 12357 w 1756396"/>
              <a:gd name="connsiteY8" fmla="*/ 222422 h 444843"/>
              <a:gd name="connsiteX9" fmla="*/ 74140 w 1756396"/>
              <a:gd name="connsiteY9" fmla="*/ 296562 h 444843"/>
              <a:gd name="connsiteX10" fmla="*/ 111211 w 1756396"/>
              <a:gd name="connsiteY10" fmla="*/ 308919 h 444843"/>
              <a:gd name="connsiteX11" fmla="*/ 148281 w 1756396"/>
              <a:gd name="connsiteY11" fmla="*/ 333632 h 444843"/>
              <a:gd name="connsiteX12" fmla="*/ 271849 w 1756396"/>
              <a:gd name="connsiteY12" fmla="*/ 383059 h 444843"/>
              <a:gd name="connsiteX13" fmla="*/ 729049 w 1756396"/>
              <a:gd name="connsiteY13" fmla="*/ 407773 h 444843"/>
              <a:gd name="connsiteX14" fmla="*/ 1149178 w 1756396"/>
              <a:gd name="connsiteY14" fmla="*/ 420130 h 444843"/>
              <a:gd name="connsiteX15" fmla="*/ 1569308 w 1756396"/>
              <a:gd name="connsiteY15" fmla="*/ 345989 h 444843"/>
              <a:gd name="connsiteX16" fmla="*/ 1581665 w 1756396"/>
              <a:gd name="connsiteY16" fmla="*/ 308919 h 444843"/>
              <a:gd name="connsiteX17" fmla="*/ 1569308 w 1756396"/>
              <a:gd name="connsiteY17" fmla="*/ 210065 h 444843"/>
              <a:gd name="connsiteX18" fmla="*/ 1519881 w 1756396"/>
              <a:gd name="connsiteY18" fmla="*/ 197708 h 444843"/>
              <a:gd name="connsiteX19" fmla="*/ 1408670 w 1756396"/>
              <a:gd name="connsiteY19" fmla="*/ 148281 h 444843"/>
              <a:gd name="connsiteX20" fmla="*/ 1297459 w 1756396"/>
              <a:gd name="connsiteY20" fmla="*/ 123568 h 444843"/>
              <a:gd name="connsiteX21" fmla="*/ 1235676 w 1756396"/>
              <a:gd name="connsiteY21" fmla="*/ 98854 h 444843"/>
              <a:gd name="connsiteX22" fmla="*/ 1161535 w 1756396"/>
              <a:gd name="connsiteY22" fmla="*/ 86497 h 444843"/>
              <a:gd name="connsiteX23" fmla="*/ 988540 w 1756396"/>
              <a:gd name="connsiteY23" fmla="*/ 61784 h 444843"/>
              <a:gd name="connsiteX24" fmla="*/ 852616 w 1756396"/>
              <a:gd name="connsiteY24" fmla="*/ 37070 h 444843"/>
              <a:gd name="connsiteX25" fmla="*/ 148281 w 1756396"/>
              <a:gd name="connsiteY25" fmla="*/ 49427 h 444843"/>
              <a:gd name="connsiteX26" fmla="*/ 74140 w 1756396"/>
              <a:gd name="connsiteY26" fmla="*/ 74140 h 444843"/>
              <a:gd name="connsiteX27" fmla="*/ 37070 w 1756396"/>
              <a:gd name="connsiteY27" fmla="*/ 111211 h 444843"/>
              <a:gd name="connsiteX28" fmla="*/ 86497 w 1756396"/>
              <a:gd name="connsiteY28" fmla="*/ 271849 h 444843"/>
              <a:gd name="connsiteX29" fmla="*/ 135924 w 1756396"/>
              <a:gd name="connsiteY29" fmla="*/ 308919 h 444843"/>
              <a:gd name="connsiteX30" fmla="*/ 284205 w 1756396"/>
              <a:gd name="connsiteY30" fmla="*/ 345989 h 444843"/>
              <a:gd name="connsiteX31" fmla="*/ 383059 w 1756396"/>
              <a:gd name="connsiteY31" fmla="*/ 370703 h 444843"/>
              <a:gd name="connsiteX32" fmla="*/ 420130 w 1756396"/>
              <a:gd name="connsiteY32" fmla="*/ 395416 h 444843"/>
              <a:gd name="connsiteX33" fmla="*/ 580767 w 1756396"/>
              <a:gd name="connsiteY33" fmla="*/ 420130 h 444843"/>
              <a:gd name="connsiteX34" fmla="*/ 642551 w 1756396"/>
              <a:gd name="connsiteY34" fmla="*/ 432486 h 444843"/>
              <a:gd name="connsiteX35" fmla="*/ 815546 w 1756396"/>
              <a:gd name="connsiteY35" fmla="*/ 444843 h 444843"/>
              <a:gd name="connsiteX36" fmla="*/ 1717589 w 1756396"/>
              <a:gd name="connsiteY36" fmla="*/ 432486 h 444843"/>
              <a:gd name="connsiteX37" fmla="*/ 1754659 w 1756396"/>
              <a:gd name="connsiteY37" fmla="*/ 395416 h 444843"/>
              <a:gd name="connsiteX38" fmla="*/ 1742303 w 1756396"/>
              <a:gd name="connsiteY38" fmla="*/ 271849 h 444843"/>
              <a:gd name="connsiteX39" fmla="*/ 1729946 w 1756396"/>
              <a:gd name="connsiteY39" fmla="*/ 234778 h 444843"/>
              <a:gd name="connsiteX40" fmla="*/ 1680519 w 1756396"/>
              <a:gd name="connsiteY40" fmla="*/ 222422 h 444843"/>
              <a:gd name="connsiteX41" fmla="*/ 1643449 w 1756396"/>
              <a:gd name="connsiteY41" fmla="*/ 197708 h 444843"/>
              <a:gd name="connsiteX42" fmla="*/ 1594022 w 1756396"/>
              <a:gd name="connsiteY42" fmla="*/ 160638 h 444843"/>
              <a:gd name="connsiteX43" fmla="*/ 1556951 w 1756396"/>
              <a:gd name="connsiteY43" fmla="*/ 148281 h 444843"/>
              <a:gd name="connsiteX44" fmla="*/ 1495167 w 1756396"/>
              <a:gd name="connsiteY44" fmla="*/ 123568 h 444843"/>
              <a:gd name="connsiteX45" fmla="*/ 1421027 w 1756396"/>
              <a:gd name="connsiteY45" fmla="*/ 98854 h 444843"/>
              <a:gd name="connsiteX46" fmla="*/ 1297459 w 1756396"/>
              <a:gd name="connsiteY46" fmla="*/ 49427 h 444843"/>
              <a:gd name="connsiteX47" fmla="*/ 1248032 w 1756396"/>
              <a:gd name="connsiteY47" fmla="*/ 24713 h 444843"/>
              <a:gd name="connsiteX48" fmla="*/ 1000897 w 1756396"/>
              <a:gd name="connsiteY48" fmla="*/ 0 h 444843"/>
              <a:gd name="connsiteX49" fmla="*/ 148281 w 1756396"/>
              <a:gd name="connsiteY49" fmla="*/ 24713 h 444843"/>
              <a:gd name="connsiteX50" fmla="*/ 111211 w 1756396"/>
              <a:gd name="connsiteY50" fmla="*/ 37070 h 444843"/>
              <a:gd name="connsiteX51" fmla="*/ 74140 w 1756396"/>
              <a:gd name="connsiteY51" fmla="*/ 61784 h 444843"/>
              <a:gd name="connsiteX52" fmla="*/ 61784 w 1756396"/>
              <a:gd name="connsiteY52" fmla="*/ 259492 h 444843"/>
              <a:gd name="connsiteX53" fmla="*/ 98854 w 1756396"/>
              <a:gd name="connsiteY53" fmla="*/ 271849 h 444843"/>
              <a:gd name="connsiteX54" fmla="*/ 197708 w 1756396"/>
              <a:gd name="connsiteY54" fmla="*/ 358346 h 444843"/>
              <a:gd name="connsiteX55" fmla="*/ 234778 w 1756396"/>
              <a:gd name="connsiteY55" fmla="*/ 383059 h 444843"/>
              <a:gd name="connsiteX56" fmla="*/ 321276 w 1756396"/>
              <a:gd name="connsiteY56" fmla="*/ 395416 h 444843"/>
              <a:gd name="connsiteX57" fmla="*/ 395416 w 1756396"/>
              <a:gd name="connsiteY57" fmla="*/ 420130 h 444843"/>
              <a:gd name="connsiteX58" fmla="*/ 457200 w 1756396"/>
              <a:gd name="connsiteY58" fmla="*/ 432486 h 444843"/>
              <a:gd name="connsiteX59" fmla="*/ 1692876 w 1756396"/>
              <a:gd name="connsiteY59" fmla="*/ 420130 h 444843"/>
              <a:gd name="connsiteX60" fmla="*/ 1680519 w 1756396"/>
              <a:gd name="connsiteY60" fmla="*/ 370703 h 444843"/>
              <a:gd name="connsiteX61" fmla="*/ 1655805 w 1756396"/>
              <a:gd name="connsiteY61" fmla="*/ 333632 h 444843"/>
              <a:gd name="connsiteX62" fmla="*/ 1618735 w 1756396"/>
              <a:gd name="connsiteY62" fmla="*/ 284205 h 444843"/>
              <a:gd name="connsiteX63" fmla="*/ 1532238 w 1756396"/>
              <a:gd name="connsiteY63" fmla="*/ 222422 h 444843"/>
              <a:gd name="connsiteX64" fmla="*/ 1507524 w 1756396"/>
              <a:gd name="connsiteY64" fmla="*/ 185351 h 444843"/>
              <a:gd name="connsiteX65" fmla="*/ 1383957 w 1756396"/>
              <a:gd name="connsiteY65" fmla="*/ 135924 h 444843"/>
              <a:gd name="connsiteX66" fmla="*/ 1346886 w 1756396"/>
              <a:gd name="connsiteY66" fmla="*/ 123568 h 444843"/>
              <a:gd name="connsiteX67" fmla="*/ 1309816 w 1756396"/>
              <a:gd name="connsiteY67" fmla="*/ 98854 h 444843"/>
              <a:gd name="connsiteX68" fmla="*/ 1260389 w 1756396"/>
              <a:gd name="connsiteY68" fmla="*/ 86497 h 444843"/>
              <a:gd name="connsiteX69" fmla="*/ 1124465 w 1756396"/>
              <a:gd name="connsiteY69" fmla="*/ 61784 h 444843"/>
              <a:gd name="connsiteX70" fmla="*/ 951470 w 1756396"/>
              <a:gd name="connsiteY70" fmla="*/ 49427 h 444843"/>
              <a:gd name="connsiteX71" fmla="*/ 840259 w 1756396"/>
              <a:gd name="connsiteY71" fmla="*/ 37070 h 444843"/>
              <a:gd name="connsiteX72" fmla="*/ 469557 w 1756396"/>
              <a:gd name="connsiteY72" fmla="*/ 37070 h 44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756396" h="444843">
                <a:moveTo>
                  <a:pt x="691978" y="86497"/>
                </a:moveTo>
                <a:cubicBezTo>
                  <a:pt x="675502" y="82378"/>
                  <a:pt x="658880" y="78805"/>
                  <a:pt x="642551" y="74140"/>
                </a:cubicBezTo>
                <a:cubicBezTo>
                  <a:pt x="630027" y="70562"/>
                  <a:pt x="618196" y="64609"/>
                  <a:pt x="605481" y="61784"/>
                </a:cubicBezTo>
                <a:cubicBezTo>
                  <a:pt x="581023" y="56349"/>
                  <a:pt x="555908" y="54341"/>
                  <a:pt x="531340" y="49427"/>
                </a:cubicBezTo>
                <a:cubicBezTo>
                  <a:pt x="514687" y="46096"/>
                  <a:pt x="498389" y="41189"/>
                  <a:pt x="481913" y="37070"/>
                </a:cubicBezTo>
                <a:cubicBezTo>
                  <a:pt x="350108" y="41189"/>
                  <a:pt x="218164" y="42112"/>
                  <a:pt x="86497" y="49427"/>
                </a:cubicBezTo>
                <a:cubicBezTo>
                  <a:pt x="69540" y="50369"/>
                  <a:pt x="51200" y="52364"/>
                  <a:pt x="37070" y="61784"/>
                </a:cubicBezTo>
                <a:cubicBezTo>
                  <a:pt x="16539" y="75471"/>
                  <a:pt x="7049" y="114779"/>
                  <a:pt x="0" y="135924"/>
                </a:cubicBezTo>
                <a:cubicBezTo>
                  <a:pt x="4119" y="164757"/>
                  <a:pt x="3988" y="194525"/>
                  <a:pt x="12357" y="222422"/>
                </a:cubicBezTo>
                <a:cubicBezTo>
                  <a:pt x="18056" y="241418"/>
                  <a:pt x="60349" y="287368"/>
                  <a:pt x="74140" y="296562"/>
                </a:cubicBezTo>
                <a:cubicBezTo>
                  <a:pt x="84978" y="303787"/>
                  <a:pt x="99561" y="303094"/>
                  <a:pt x="111211" y="308919"/>
                </a:cubicBezTo>
                <a:cubicBezTo>
                  <a:pt x="124494" y="315560"/>
                  <a:pt x="135387" y="326264"/>
                  <a:pt x="148281" y="333632"/>
                </a:cubicBezTo>
                <a:cubicBezTo>
                  <a:pt x="182129" y="352974"/>
                  <a:pt x="235216" y="376594"/>
                  <a:pt x="271849" y="383059"/>
                </a:cubicBezTo>
                <a:cubicBezTo>
                  <a:pt x="363881" y="399300"/>
                  <a:pt x="717131" y="407376"/>
                  <a:pt x="729049" y="407773"/>
                </a:cubicBezTo>
                <a:lnTo>
                  <a:pt x="1149178" y="420130"/>
                </a:lnTo>
                <a:cubicBezTo>
                  <a:pt x="1626807" y="391182"/>
                  <a:pt x="1517325" y="527924"/>
                  <a:pt x="1569308" y="345989"/>
                </a:cubicBezTo>
                <a:cubicBezTo>
                  <a:pt x="1572886" y="333465"/>
                  <a:pt x="1577546" y="321276"/>
                  <a:pt x="1581665" y="308919"/>
                </a:cubicBezTo>
                <a:cubicBezTo>
                  <a:pt x="1577546" y="275968"/>
                  <a:pt x="1585435" y="239094"/>
                  <a:pt x="1569308" y="210065"/>
                </a:cubicBezTo>
                <a:cubicBezTo>
                  <a:pt x="1561060" y="195219"/>
                  <a:pt x="1535782" y="203671"/>
                  <a:pt x="1519881" y="197708"/>
                </a:cubicBezTo>
                <a:cubicBezTo>
                  <a:pt x="1347625" y="133112"/>
                  <a:pt x="1611574" y="215917"/>
                  <a:pt x="1408670" y="148281"/>
                </a:cubicBezTo>
                <a:cubicBezTo>
                  <a:pt x="1382488" y="139554"/>
                  <a:pt x="1321950" y="128466"/>
                  <a:pt x="1297459" y="123568"/>
                </a:cubicBezTo>
                <a:cubicBezTo>
                  <a:pt x="1276865" y="115330"/>
                  <a:pt x="1257075" y="104690"/>
                  <a:pt x="1235676" y="98854"/>
                </a:cubicBezTo>
                <a:cubicBezTo>
                  <a:pt x="1211504" y="92262"/>
                  <a:pt x="1186312" y="90214"/>
                  <a:pt x="1161535" y="86497"/>
                </a:cubicBezTo>
                <a:cubicBezTo>
                  <a:pt x="1103929" y="77856"/>
                  <a:pt x="1045851" y="72204"/>
                  <a:pt x="988540" y="61784"/>
                </a:cubicBezTo>
                <a:lnTo>
                  <a:pt x="852616" y="37070"/>
                </a:lnTo>
                <a:cubicBezTo>
                  <a:pt x="617838" y="41189"/>
                  <a:pt x="382830" y="38258"/>
                  <a:pt x="148281" y="49427"/>
                </a:cubicBezTo>
                <a:cubicBezTo>
                  <a:pt x="122260" y="50666"/>
                  <a:pt x="74140" y="74140"/>
                  <a:pt x="74140" y="74140"/>
                </a:cubicBezTo>
                <a:cubicBezTo>
                  <a:pt x="61783" y="86497"/>
                  <a:pt x="38410" y="93787"/>
                  <a:pt x="37070" y="111211"/>
                </a:cubicBezTo>
                <a:cubicBezTo>
                  <a:pt x="34028" y="150766"/>
                  <a:pt x="49328" y="234679"/>
                  <a:pt x="86497" y="271849"/>
                </a:cubicBezTo>
                <a:cubicBezTo>
                  <a:pt x="101059" y="286412"/>
                  <a:pt x="117504" y="299709"/>
                  <a:pt x="135924" y="308919"/>
                </a:cubicBezTo>
                <a:cubicBezTo>
                  <a:pt x="194019" y="337966"/>
                  <a:pt x="222661" y="332801"/>
                  <a:pt x="284205" y="345989"/>
                </a:cubicBezTo>
                <a:cubicBezTo>
                  <a:pt x="317417" y="353106"/>
                  <a:pt x="383059" y="370703"/>
                  <a:pt x="383059" y="370703"/>
                </a:cubicBezTo>
                <a:cubicBezTo>
                  <a:pt x="395416" y="378941"/>
                  <a:pt x="406847" y="388774"/>
                  <a:pt x="420130" y="395416"/>
                </a:cubicBezTo>
                <a:cubicBezTo>
                  <a:pt x="465678" y="418190"/>
                  <a:pt x="542099" y="414974"/>
                  <a:pt x="580767" y="420130"/>
                </a:cubicBezTo>
                <a:cubicBezTo>
                  <a:pt x="601585" y="422906"/>
                  <a:pt x="621664" y="430287"/>
                  <a:pt x="642551" y="432486"/>
                </a:cubicBezTo>
                <a:cubicBezTo>
                  <a:pt x="700045" y="438538"/>
                  <a:pt x="757881" y="440724"/>
                  <a:pt x="815546" y="444843"/>
                </a:cubicBezTo>
                <a:lnTo>
                  <a:pt x="1717589" y="432486"/>
                </a:lnTo>
                <a:cubicBezTo>
                  <a:pt x="1735040" y="431568"/>
                  <a:pt x="1752002" y="412688"/>
                  <a:pt x="1754659" y="395416"/>
                </a:cubicBezTo>
                <a:cubicBezTo>
                  <a:pt x="1760953" y="354503"/>
                  <a:pt x="1748597" y="312762"/>
                  <a:pt x="1742303" y="271849"/>
                </a:cubicBezTo>
                <a:cubicBezTo>
                  <a:pt x="1740322" y="258975"/>
                  <a:pt x="1740117" y="242915"/>
                  <a:pt x="1729946" y="234778"/>
                </a:cubicBezTo>
                <a:cubicBezTo>
                  <a:pt x="1716685" y="224169"/>
                  <a:pt x="1696995" y="226541"/>
                  <a:pt x="1680519" y="222422"/>
                </a:cubicBezTo>
                <a:cubicBezTo>
                  <a:pt x="1668162" y="214184"/>
                  <a:pt x="1655534" y="206340"/>
                  <a:pt x="1643449" y="197708"/>
                </a:cubicBezTo>
                <a:cubicBezTo>
                  <a:pt x="1626691" y="185738"/>
                  <a:pt x="1611903" y="170856"/>
                  <a:pt x="1594022" y="160638"/>
                </a:cubicBezTo>
                <a:cubicBezTo>
                  <a:pt x="1582713" y="154176"/>
                  <a:pt x="1569147" y="152854"/>
                  <a:pt x="1556951" y="148281"/>
                </a:cubicBezTo>
                <a:cubicBezTo>
                  <a:pt x="1536182" y="140493"/>
                  <a:pt x="1516013" y="131148"/>
                  <a:pt x="1495167" y="123568"/>
                </a:cubicBezTo>
                <a:cubicBezTo>
                  <a:pt x="1470685" y="114666"/>
                  <a:pt x="1444327" y="110504"/>
                  <a:pt x="1421027" y="98854"/>
                </a:cubicBezTo>
                <a:cubicBezTo>
                  <a:pt x="1207650" y="-7833"/>
                  <a:pt x="1449935" y="106606"/>
                  <a:pt x="1297459" y="49427"/>
                </a:cubicBezTo>
                <a:cubicBezTo>
                  <a:pt x="1280211" y="42959"/>
                  <a:pt x="1265981" y="28855"/>
                  <a:pt x="1248032" y="24713"/>
                </a:cubicBezTo>
                <a:cubicBezTo>
                  <a:pt x="1225445" y="19501"/>
                  <a:pt x="1010713" y="892"/>
                  <a:pt x="1000897" y="0"/>
                </a:cubicBezTo>
                <a:lnTo>
                  <a:pt x="148281" y="24713"/>
                </a:lnTo>
                <a:cubicBezTo>
                  <a:pt x="135267" y="25255"/>
                  <a:pt x="122861" y="31245"/>
                  <a:pt x="111211" y="37070"/>
                </a:cubicBezTo>
                <a:cubicBezTo>
                  <a:pt x="97928" y="43712"/>
                  <a:pt x="86497" y="53546"/>
                  <a:pt x="74140" y="61784"/>
                </a:cubicBezTo>
                <a:cubicBezTo>
                  <a:pt x="26728" y="132903"/>
                  <a:pt x="22646" y="122510"/>
                  <a:pt x="61784" y="259492"/>
                </a:cubicBezTo>
                <a:cubicBezTo>
                  <a:pt x="65362" y="272016"/>
                  <a:pt x="86497" y="267730"/>
                  <a:pt x="98854" y="271849"/>
                </a:cubicBezTo>
                <a:cubicBezTo>
                  <a:pt x="140043" y="333633"/>
                  <a:pt x="111211" y="300682"/>
                  <a:pt x="197708" y="358346"/>
                </a:cubicBezTo>
                <a:cubicBezTo>
                  <a:pt x="210065" y="366584"/>
                  <a:pt x="220076" y="380959"/>
                  <a:pt x="234778" y="383059"/>
                </a:cubicBezTo>
                <a:lnTo>
                  <a:pt x="321276" y="395416"/>
                </a:lnTo>
                <a:cubicBezTo>
                  <a:pt x="345989" y="403654"/>
                  <a:pt x="370284" y="413276"/>
                  <a:pt x="395416" y="420130"/>
                </a:cubicBezTo>
                <a:cubicBezTo>
                  <a:pt x="415678" y="425656"/>
                  <a:pt x="436198" y="432486"/>
                  <a:pt x="457200" y="432486"/>
                </a:cubicBezTo>
                <a:lnTo>
                  <a:pt x="1692876" y="420130"/>
                </a:lnTo>
                <a:cubicBezTo>
                  <a:pt x="1688757" y="403654"/>
                  <a:pt x="1687209" y="386313"/>
                  <a:pt x="1680519" y="370703"/>
                </a:cubicBezTo>
                <a:cubicBezTo>
                  <a:pt x="1674669" y="357053"/>
                  <a:pt x="1664437" y="345717"/>
                  <a:pt x="1655805" y="333632"/>
                </a:cubicBezTo>
                <a:cubicBezTo>
                  <a:pt x="1643835" y="316874"/>
                  <a:pt x="1633298" y="298768"/>
                  <a:pt x="1618735" y="284205"/>
                </a:cubicBezTo>
                <a:cubicBezTo>
                  <a:pt x="1603408" y="268878"/>
                  <a:pt x="1553287" y="236455"/>
                  <a:pt x="1532238" y="222422"/>
                </a:cubicBezTo>
                <a:cubicBezTo>
                  <a:pt x="1524000" y="210065"/>
                  <a:pt x="1518025" y="195852"/>
                  <a:pt x="1507524" y="185351"/>
                </a:cubicBezTo>
                <a:cubicBezTo>
                  <a:pt x="1474437" y="152264"/>
                  <a:pt x="1426245" y="148006"/>
                  <a:pt x="1383957" y="135924"/>
                </a:cubicBezTo>
                <a:cubicBezTo>
                  <a:pt x="1371433" y="132346"/>
                  <a:pt x="1359243" y="127687"/>
                  <a:pt x="1346886" y="123568"/>
                </a:cubicBezTo>
                <a:cubicBezTo>
                  <a:pt x="1334529" y="115330"/>
                  <a:pt x="1323466" y="104704"/>
                  <a:pt x="1309816" y="98854"/>
                </a:cubicBezTo>
                <a:cubicBezTo>
                  <a:pt x="1294206" y="92164"/>
                  <a:pt x="1276967" y="90181"/>
                  <a:pt x="1260389" y="86497"/>
                </a:cubicBezTo>
                <a:cubicBezTo>
                  <a:pt x="1233104" y="80433"/>
                  <a:pt x="1148861" y="64224"/>
                  <a:pt x="1124465" y="61784"/>
                </a:cubicBezTo>
                <a:cubicBezTo>
                  <a:pt x="1066940" y="56032"/>
                  <a:pt x="1009065" y="54435"/>
                  <a:pt x="951470" y="49427"/>
                </a:cubicBezTo>
                <a:cubicBezTo>
                  <a:pt x="914312" y="46196"/>
                  <a:pt x="877545" y="38026"/>
                  <a:pt x="840259" y="37070"/>
                </a:cubicBezTo>
                <a:cubicBezTo>
                  <a:pt x="716732" y="33903"/>
                  <a:pt x="593124" y="37070"/>
                  <a:pt x="469557" y="37070"/>
                </a:cubicBezTo>
              </a:path>
            </a:pathLst>
          </a:cu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271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splays table before column headings are applied." title="The Table Dropdown: Tabbing &amp; Table Headings"/>
          <p:cNvSpPr>
            <a:spLocks noGrp="1"/>
          </p:cNvSpPr>
          <p:nvPr>
            <p:ph type="title"/>
          </p:nvPr>
        </p:nvSpPr>
        <p:spPr/>
        <p:txBody>
          <a:bodyPr/>
          <a:lstStyle/>
          <a:p>
            <a:r>
              <a:rPr lang="en-US" dirty="0" smtClean="0"/>
              <a:t>The Table </a:t>
            </a:r>
            <a:r>
              <a:rPr lang="en-US" dirty="0" smtClean="0"/>
              <a:t>Dropdown: Tabbing &amp; Table Headings</a:t>
            </a:r>
            <a:endParaRPr lang="en-US" dirty="0"/>
          </a:p>
        </p:txBody>
      </p:sp>
      <p:sp>
        <p:nvSpPr>
          <p:cNvPr id="3" name="Content Placeholder 2"/>
          <p:cNvSpPr>
            <a:spLocks noGrp="1"/>
          </p:cNvSpPr>
          <p:nvPr>
            <p:ph sz="half" idx="1"/>
          </p:nvPr>
        </p:nvSpPr>
        <p:spPr>
          <a:xfrm>
            <a:off x="5634680" y="1918382"/>
            <a:ext cx="2508423" cy="4284710"/>
          </a:xfrm>
        </p:spPr>
        <p:txBody>
          <a:bodyPr>
            <a:normAutofit/>
          </a:bodyPr>
          <a:lstStyle/>
          <a:p>
            <a:pPr marL="0" indent="0">
              <a:buNone/>
            </a:pPr>
            <a:r>
              <a:rPr lang="en-US" dirty="0" smtClean="0"/>
              <a:t>In this editor, you’re able to tab through the cells. I recommend tabbing to go forward, and </a:t>
            </a:r>
            <a:r>
              <a:rPr lang="en-US" dirty="0" err="1" smtClean="0"/>
              <a:t>Shift+Tab-bing</a:t>
            </a:r>
            <a:r>
              <a:rPr lang="en-US" dirty="0" smtClean="0"/>
              <a:t> to go backwards.</a:t>
            </a:r>
          </a:p>
          <a:p>
            <a:pPr marL="0" indent="0">
              <a:buNone/>
            </a:pPr>
            <a:r>
              <a:rPr lang="en-US" dirty="0"/>
              <a:t>Add content to the table, making sure to include the table caption as well as </a:t>
            </a:r>
            <a:r>
              <a:rPr lang="en-US" b="1" dirty="0"/>
              <a:t>headings for each column</a:t>
            </a:r>
            <a:r>
              <a:rPr lang="en-US" b="1" dirty="0" smtClean="0"/>
              <a:t>.</a:t>
            </a:r>
            <a:endParaRPr lang="en-US" b="1" dirty="0"/>
          </a:p>
        </p:txBody>
      </p:sp>
      <p:pic>
        <p:nvPicPr>
          <p:cNvPr id="8" name="Picture 7" title="Tabbing &amp; Table Heading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4" y="1918382"/>
            <a:ext cx="4940300" cy="2794000"/>
          </a:xfrm>
          <a:prstGeom prst="rect">
            <a:avLst/>
          </a:prstGeom>
        </p:spPr>
      </p:pic>
    </p:spTree>
    <p:extLst>
      <p:ext uri="{BB962C8B-B14F-4D97-AF65-F5344CB8AC3E}">
        <p14:creationId xmlns:p14="http://schemas.microsoft.com/office/powerpoint/2010/main" val="1440667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Table </a:t>
            </a:r>
            <a:r>
              <a:rPr lang="en-US" dirty="0" smtClean="0"/>
              <a:t>Dropdown: Cell Properties</a:t>
            </a:r>
            <a:endParaRPr lang="en-US" dirty="0"/>
          </a:p>
        </p:txBody>
      </p:sp>
      <p:sp>
        <p:nvSpPr>
          <p:cNvPr id="3" name="Content Placeholder 2"/>
          <p:cNvSpPr>
            <a:spLocks noGrp="1"/>
          </p:cNvSpPr>
          <p:nvPr>
            <p:ph sz="half" idx="1"/>
          </p:nvPr>
        </p:nvSpPr>
        <p:spPr>
          <a:xfrm>
            <a:off x="6227805" y="1600200"/>
            <a:ext cx="1826982" cy="2601097"/>
          </a:xfrm>
        </p:spPr>
        <p:txBody>
          <a:bodyPr>
            <a:normAutofit/>
          </a:bodyPr>
          <a:lstStyle/>
          <a:p>
            <a:pPr marL="0" indent="0">
              <a:buNone/>
            </a:pPr>
            <a:r>
              <a:rPr lang="en-US" dirty="0" smtClean="0"/>
              <a:t>Next, highlight the first column heading. </a:t>
            </a:r>
          </a:p>
          <a:p>
            <a:pPr marL="0" indent="0">
              <a:buNone/>
            </a:pPr>
            <a:r>
              <a:rPr lang="en-US" dirty="0" smtClean="0"/>
              <a:t>Choose Table, and then Cell, and Cell properties.</a:t>
            </a:r>
          </a:p>
        </p:txBody>
      </p:sp>
      <p:pic>
        <p:nvPicPr>
          <p:cNvPr id="6" name="Picture 5" descr="Showing the cell properties option from the table dropdown." title="Table Cell Properti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351" y="1600200"/>
            <a:ext cx="5816600" cy="3327400"/>
          </a:xfrm>
          <a:prstGeom prst="rect">
            <a:avLst/>
          </a:prstGeom>
        </p:spPr>
      </p:pic>
    </p:spTree>
    <p:extLst>
      <p:ext uri="{BB962C8B-B14F-4D97-AF65-F5344CB8AC3E}">
        <p14:creationId xmlns:p14="http://schemas.microsoft.com/office/powerpoint/2010/main" val="1673324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Table Dropdown Cont.</a:t>
            </a:r>
            <a:endParaRPr lang="en-US" dirty="0"/>
          </a:p>
        </p:txBody>
      </p:sp>
      <p:sp>
        <p:nvSpPr>
          <p:cNvPr id="3" name="Content Placeholder 2"/>
          <p:cNvSpPr>
            <a:spLocks noGrp="1"/>
          </p:cNvSpPr>
          <p:nvPr>
            <p:ph sz="half" idx="1"/>
          </p:nvPr>
        </p:nvSpPr>
        <p:spPr>
          <a:xfrm>
            <a:off x="5832389" y="1600200"/>
            <a:ext cx="2222398" cy="4022124"/>
          </a:xfrm>
        </p:spPr>
        <p:txBody>
          <a:bodyPr>
            <a:normAutofit/>
          </a:bodyPr>
          <a:lstStyle/>
          <a:p>
            <a:pPr marL="0" indent="0">
              <a:buNone/>
            </a:pPr>
            <a:r>
              <a:rPr lang="en-US" dirty="0" smtClean="0"/>
              <a:t>In Cell properties, you’ll only need to set the Cell type and Scope. You should NOT change anything else in this area. This is another area where I’m trying to remove the additional options, but for now, they are there. </a:t>
            </a:r>
          </a:p>
        </p:txBody>
      </p:sp>
      <p:pic>
        <p:nvPicPr>
          <p:cNvPr id="4" name="Picture 3" descr="Explains that users only need to use cell type &amp; scope." title="Table Cell Type &amp; Scop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4" y="1600200"/>
            <a:ext cx="5130800" cy="3416300"/>
          </a:xfrm>
          <a:prstGeom prst="rect">
            <a:avLst/>
          </a:prstGeom>
        </p:spPr>
      </p:pic>
      <p:sp>
        <p:nvSpPr>
          <p:cNvPr id="5" name="Freeform 4" descr="Shows Cell type with a circle to indicate editors need to make a choice in this area." title="Circled Cell Type"/>
          <p:cNvSpPr/>
          <p:nvPr/>
        </p:nvSpPr>
        <p:spPr>
          <a:xfrm>
            <a:off x="556054" y="3132956"/>
            <a:ext cx="1062681" cy="512287"/>
          </a:xfrm>
          <a:custGeom>
            <a:avLst/>
            <a:gdLst>
              <a:gd name="connsiteX0" fmla="*/ 395416 w 1062681"/>
              <a:gd name="connsiteY0" fmla="*/ 92158 h 512287"/>
              <a:gd name="connsiteX1" fmla="*/ 284205 w 1062681"/>
              <a:gd name="connsiteY1" fmla="*/ 92158 h 512287"/>
              <a:gd name="connsiteX2" fmla="*/ 98854 w 1062681"/>
              <a:gd name="connsiteY2" fmla="*/ 104514 h 512287"/>
              <a:gd name="connsiteX3" fmla="*/ 24714 w 1062681"/>
              <a:gd name="connsiteY3" fmla="*/ 141585 h 512287"/>
              <a:gd name="connsiteX4" fmla="*/ 0 w 1062681"/>
              <a:gd name="connsiteY4" fmla="*/ 215725 h 512287"/>
              <a:gd name="connsiteX5" fmla="*/ 24714 w 1062681"/>
              <a:gd name="connsiteY5" fmla="*/ 314579 h 512287"/>
              <a:gd name="connsiteX6" fmla="*/ 135924 w 1062681"/>
              <a:gd name="connsiteY6" fmla="*/ 413433 h 512287"/>
              <a:gd name="connsiteX7" fmla="*/ 197708 w 1062681"/>
              <a:gd name="connsiteY7" fmla="*/ 438147 h 512287"/>
              <a:gd name="connsiteX8" fmla="*/ 234778 w 1062681"/>
              <a:gd name="connsiteY8" fmla="*/ 462860 h 512287"/>
              <a:gd name="connsiteX9" fmla="*/ 345989 w 1062681"/>
              <a:gd name="connsiteY9" fmla="*/ 475217 h 512287"/>
              <a:gd name="connsiteX10" fmla="*/ 407773 w 1062681"/>
              <a:gd name="connsiteY10" fmla="*/ 487574 h 512287"/>
              <a:gd name="connsiteX11" fmla="*/ 840260 w 1062681"/>
              <a:gd name="connsiteY11" fmla="*/ 475217 h 512287"/>
              <a:gd name="connsiteX12" fmla="*/ 914400 w 1062681"/>
              <a:gd name="connsiteY12" fmla="*/ 450503 h 512287"/>
              <a:gd name="connsiteX13" fmla="*/ 951470 w 1062681"/>
              <a:gd name="connsiteY13" fmla="*/ 425790 h 512287"/>
              <a:gd name="connsiteX14" fmla="*/ 976184 w 1062681"/>
              <a:gd name="connsiteY14" fmla="*/ 351649 h 512287"/>
              <a:gd name="connsiteX15" fmla="*/ 988541 w 1062681"/>
              <a:gd name="connsiteY15" fmla="*/ 314579 h 512287"/>
              <a:gd name="connsiteX16" fmla="*/ 976184 w 1062681"/>
              <a:gd name="connsiteY16" fmla="*/ 203368 h 512287"/>
              <a:gd name="connsiteX17" fmla="*/ 963827 w 1062681"/>
              <a:gd name="connsiteY17" fmla="*/ 166298 h 512287"/>
              <a:gd name="connsiteX18" fmla="*/ 926757 w 1062681"/>
              <a:gd name="connsiteY18" fmla="*/ 141585 h 512287"/>
              <a:gd name="connsiteX19" fmla="*/ 902043 w 1062681"/>
              <a:gd name="connsiteY19" fmla="*/ 104514 h 512287"/>
              <a:gd name="connsiteX20" fmla="*/ 864973 w 1062681"/>
              <a:gd name="connsiteY20" fmla="*/ 79801 h 512287"/>
              <a:gd name="connsiteX21" fmla="*/ 778476 w 1062681"/>
              <a:gd name="connsiteY21" fmla="*/ 42730 h 512287"/>
              <a:gd name="connsiteX22" fmla="*/ 704335 w 1062681"/>
              <a:gd name="connsiteY22" fmla="*/ 30374 h 512287"/>
              <a:gd name="connsiteX23" fmla="*/ 86497 w 1062681"/>
              <a:gd name="connsiteY23" fmla="*/ 67444 h 512287"/>
              <a:gd name="connsiteX24" fmla="*/ 37070 w 1062681"/>
              <a:gd name="connsiteY24" fmla="*/ 104514 h 512287"/>
              <a:gd name="connsiteX25" fmla="*/ 24714 w 1062681"/>
              <a:gd name="connsiteY25" fmla="*/ 277509 h 512287"/>
              <a:gd name="connsiteX26" fmla="*/ 98854 w 1062681"/>
              <a:gd name="connsiteY26" fmla="*/ 339293 h 512287"/>
              <a:gd name="connsiteX27" fmla="*/ 135924 w 1062681"/>
              <a:gd name="connsiteY27" fmla="*/ 351649 h 512287"/>
              <a:gd name="connsiteX28" fmla="*/ 197708 w 1062681"/>
              <a:gd name="connsiteY28" fmla="*/ 388720 h 512287"/>
              <a:gd name="connsiteX29" fmla="*/ 247135 w 1062681"/>
              <a:gd name="connsiteY29" fmla="*/ 425790 h 512287"/>
              <a:gd name="connsiteX30" fmla="*/ 321276 w 1062681"/>
              <a:gd name="connsiteY30" fmla="*/ 438147 h 512287"/>
              <a:gd name="connsiteX31" fmla="*/ 370703 w 1062681"/>
              <a:gd name="connsiteY31" fmla="*/ 462860 h 512287"/>
              <a:gd name="connsiteX32" fmla="*/ 926757 w 1062681"/>
              <a:gd name="connsiteY32" fmla="*/ 475217 h 512287"/>
              <a:gd name="connsiteX33" fmla="*/ 1013254 w 1062681"/>
              <a:gd name="connsiteY33" fmla="*/ 450503 h 512287"/>
              <a:gd name="connsiteX34" fmla="*/ 1050324 w 1062681"/>
              <a:gd name="connsiteY34" fmla="*/ 425790 h 512287"/>
              <a:gd name="connsiteX35" fmla="*/ 1062681 w 1062681"/>
              <a:gd name="connsiteY35" fmla="*/ 388720 h 512287"/>
              <a:gd name="connsiteX36" fmla="*/ 1050324 w 1062681"/>
              <a:gd name="connsiteY36" fmla="*/ 252795 h 512287"/>
              <a:gd name="connsiteX37" fmla="*/ 1025611 w 1062681"/>
              <a:gd name="connsiteY37" fmla="*/ 215725 h 512287"/>
              <a:gd name="connsiteX38" fmla="*/ 951470 w 1062681"/>
              <a:gd name="connsiteY38" fmla="*/ 141585 h 512287"/>
              <a:gd name="connsiteX39" fmla="*/ 914400 w 1062681"/>
              <a:gd name="connsiteY39" fmla="*/ 104514 h 512287"/>
              <a:gd name="connsiteX40" fmla="*/ 840260 w 1062681"/>
              <a:gd name="connsiteY40" fmla="*/ 92158 h 512287"/>
              <a:gd name="connsiteX41" fmla="*/ 803189 w 1062681"/>
              <a:gd name="connsiteY41" fmla="*/ 79801 h 512287"/>
              <a:gd name="connsiteX42" fmla="*/ 210065 w 1062681"/>
              <a:gd name="connsiteY42" fmla="*/ 79801 h 512287"/>
              <a:gd name="connsiteX43" fmla="*/ 111211 w 1062681"/>
              <a:gd name="connsiteY43" fmla="*/ 104514 h 512287"/>
              <a:gd name="connsiteX44" fmla="*/ 86497 w 1062681"/>
              <a:gd name="connsiteY44" fmla="*/ 178655 h 512287"/>
              <a:gd name="connsiteX45" fmla="*/ 98854 w 1062681"/>
              <a:gd name="connsiteY45" fmla="*/ 289866 h 512287"/>
              <a:gd name="connsiteX46" fmla="*/ 111211 w 1062681"/>
              <a:gd name="connsiteY46" fmla="*/ 326936 h 512287"/>
              <a:gd name="connsiteX47" fmla="*/ 160638 w 1062681"/>
              <a:gd name="connsiteY47" fmla="*/ 364006 h 512287"/>
              <a:gd name="connsiteX48" fmla="*/ 247135 w 1062681"/>
              <a:gd name="connsiteY48" fmla="*/ 425790 h 512287"/>
              <a:gd name="connsiteX49" fmla="*/ 284205 w 1062681"/>
              <a:gd name="connsiteY49" fmla="*/ 450503 h 512287"/>
              <a:gd name="connsiteX50" fmla="*/ 420130 w 1062681"/>
              <a:gd name="connsiteY50" fmla="*/ 487574 h 512287"/>
              <a:gd name="connsiteX51" fmla="*/ 457200 w 1062681"/>
              <a:gd name="connsiteY51" fmla="*/ 499930 h 512287"/>
              <a:gd name="connsiteX52" fmla="*/ 617838 w 1062681"/>
              <a:gd name="connsiteY52" fmla="*/ 512287 h 512287"/>
              <a:gd name="connsiteX53" fmla="*/ 778476 w 1062681"/>
              <a:gd name="connsiteY53" fmla="*/ 487574 h 512287"/>
              <a:gd name="connsiteX54" fmla="*/ 914400 w 1062681"/>
              <a:gd name="connsiteY54" fmla="*/ 475217 h 512287"/>
              <a:gd name="connsiteX55" fmla="*/ 951470 w 1062681"/>
              <a:gd name="connsiteY55" fmla="*/ 450503 h 512287"/>
              <a:gd name="connsiteX56" fmla="*/ 988541 w 1062681"/>
              <a:gd name="connsiteY56" fmla="*/ 438147 h 512287"/>
              <a:gd name="connsiteX57" fmla="*/ 1025611 w 1062681"/>
              <a:gd name="connsiteY57" fmla="*/ 351649 h 512287"/>
              <a:gd name="connsiteX58" fmla="*/ 988541 w 1062681"/>
              <a:gd name="connsiteY58" fmla="*/ 215725 h 512287"/>
              <a:gd name="connsiteX59" fmla="*/ 963827 w 1062681"/>
              <a:gd name="connsiteY59" fmla="*/ 166298 h 512287"/>
              <a:gd name="connsiteX60" fmla="*/ 926757 w 1062681"/>
              <a:gd name="connsiteY60" fmla="*/ 153941 h 512287"/>
              <a:gd name="connsiteX61" fmla="*/ 889687 w 1062681"/>
              <a:gd name="connsiteY61" fmla="*/ 129228 h 512287"/>
              <a:gd name="connsiteX62" fmla="*/ 815546 w 1062681"/>
              <a:gd name="connsiteY62" fmla="*/ 104514 h 512287"/>
              <a:gd name="connsiteX63" fmla="*/ 778476 w 1062681"/>
              <a:gd name="connsiteY63" fmla="*/ 92158 h 512287"/>
              <a:gd name="connsiteX64" fmla="*/ 543697 w 1062681"/>
              <a:gd name="connsiteY64" fmla="*/ 67444 h 512287"/>
              <a:gd name="connsiteX65" fmla="*/ 284205 w 1062681"/>
              <a:gd name="connsiteY65" fmla="*/ 67444 h 51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062681" h="512287">
                <a:moveTo>
                  <a:pt x="395416" y="92158"/>
                </a:moveTo>
                <a:cubicBezTo>
                  <a:pt x="274874" y="122292"/>
                  <a:pt x="425391" y="92158"/>
                  <a:pt x="284205" y="92158"/>
                </a:cubicBezTo>
                <a:cubicBezTo>
                  <a:pt x="222284" y="92158"/>
                  <a:pt x="160638" y="100395"/>
                  <a:pt x="98854" y="104514"/>
                </a:cubicBezTo>
                <a:cubicBezTo>
                  <a:pt x="78655" y="111247"/>
                  <a:pt x="37322" y="121413"/>
                  <a:pt x="24714" y="141585"/>
                </a:cubicBezTo>
                <a:cubicBezTo>
                  <a:pt x="10907" y="163676"/>
                  <a:pt x="8238" y="191012"/>
                  <a:pt x="0" y="215725"/>
                </a:cubicBezTo>
                <a:cubicBezTo>
                  <a:pt x="773" y="219588"/>
                  <a:pt x="14484" y="301426"/>
                  <a:pt x="24714" y="314579"/>
                </a:cubicBezTo>
                <a:cubicBezTo>
                  <a:pt x="45557" y="341377"/>
                  <a:pt x="96882" y="393912"/>
                  <a:pt x="135924" y="413433"/>
                </a:cubicBezTo>
                <a:cubicBezTo>
                  <a:pt x="155763" y="423353"/>
                  <a:pt x="177869" y="428227"/>
                  <a:pt x="197708" y="438147"/>
                </a:cubicBezTo>
                <a:cubicBezTo>
                  <a:pt x="210991" y="444788"/>
                  <a:pt x="220371" y="459258"/>
                  <a:pt x="234778" y="462860"/>
                </a:cubicBezTo>
                <a:cubicBezTo>
                  <a:pt x="270963" y="471906"/>
                  <a:pt x="309065" y="469942"/>
                  <a:pt x="345989" y="475217"/>
                </a:cubicBezTo>
                <a:cubicBezTo>
                  <a:pt x="366780" y="478187"/>
                  <a:pt x="387178" y="483455"/>
                  <a:pt x="407773" y="487574"/>
                </a:cubicBezTo>
                <a:cubicBezTo>
                  <a:pt x="551935" y="483455"/>
                  <a:pt x="696423" y="485742"/>
                  <a:pt x="840260" y="475217"/>
                </a:cubicBezTo>
                <a:cubicBezTo>
                  <a:pt x="866241" y="473316"/>
                  <a:pt x="892725" y="464953"/>
                  <a:pt x="914400" y="450503"/>
                </a:cubicBezTo>
                <a:lnTo>
                  <a:pt x="951470" y="425790"/>
                </a:lnTo>
                <a:lnTo>
                  <a:pt x="976184" y="351649"/>
                </a:lnTo>
                <a:lnTo>
                  <a:pt x="988541" y="314579"/>
                </a:lnTo>
                <a:cubicBezTo>
                  <a:pt x="984422" y="277509"/>
                  <a:pt x="982316" y="240159"/>
                  <a:pt x="976184" y="203368"/>
                </a:cubicBezTo>
                <a:cubicBezTo>
                  <a:pt x="974043" y="190520"/>
                  <a:pt x="971964" y="176469"/>
                  <a:pt x="963827" y="166298"/>
                </a:cubicBezTo>
                <a:cubicBezTo>
                  <a:pt x="954550" y="154702"/>
                  <a:pt x="939114" y="149823"/>
                  <a:pt x="926757" y="141585"/>
                </a:cubicBezTo>
                <a:cubicBezTo>
                  <a:pt x="918519" y="129228"/>
                  <a:pt x="912544" y="115015"/>
                  <a:pt x="902043" y="104514"/>
                </a:cubicBezTo>
                <a:cubicBezTo>
                  <a:pt x="891542" y="94013"/>
                  <a:pt x="877867" y="87169"/>
                  <a:pt x="864973" y="79801"/>
                </a:cubicBezTo>
                <a:cubicBezTo>
                  <a:pt x="840934" y="66065"/>
                  <a:pt x="806831" y="49031"/>
                  <a:pt x="778476" y="42730"/>
                </a:cubicBezTo>
                <a:cubicBezTo>
                  <a:pt x="754018" y="37295"/>
                  <a:pt x="729049" y="34493"/>
                  <a:pt x="704335" y="30374"/>
                </a:cubicBezTo>
                <a:cubicBezTo>
                  <a:pt x="286260" y="39269"/>
                  <a:pt x="271063" y="-64388"/>
                  <a:pt x="86497" y="67444"/>
                </a:cubicBezTo>
                <a:cubicBezTo>
                  <a:pt x="69739" y="79414"/>
                  <a:pt x="53546" y="92157"/>
                  <a:pt x="37070" y="104514"/>
                </a:cubicBezTo>
                <a:cubicBezTo>
                  <a:pt x="13021" y="176664"/>
                  <a:pt x="-5106" y="195503"/>
                  <a:pt x="24714" y="277509"/>
                </a:cubicBezTo>
                <a:cubicBezTo>
                  <a:pt x="30786" y="294208"/>
                  <a:pt x="82512" y="331122"/>
                  <a:pt x="98854" y="339293"/>
                </a:cubicBezTo>
                <a:cubicBezTo>
                  <a:pt x="110504" y="345118"/>
                  <a:pt x="124274" y="345824"/>
                  <a:pt x="135924" y="351649"/>
                </a:cubicBezTo>
                <a:cubicBezTo>
                  <a:pt x="157406" y="362390"/>
                  <a:pt x="177724" y="375397"/>
                  <a:pt x="197708" y="388720"/>
                </a:cubicBezTo>
                <a:cubicBezTo>
                  <a:pt x="214844" y="400144"/>
                  <a:pt x="228013" y="418141"/>
                  <a:pt x="247135" y="425790"/>
                </a:cubicBezTo>
                <a:cubicBezTo>
                  <a:pt x="270398" y="435095"/>
                  <a:pt x="296562" y="434028"/>
                  <a:pt x="321276" y="438147"/>
                </a:cubicBezTo>
                <a:cubicBezTo>
                  <a:pt x="337752" y="446385"/>
                  <a:pt x="353097" y="457443"/>
                  <a:pt x="370703" y="462860"/>
                </a:cubicBezTo>
                <a:cubicBezTo>
                  <a:pt x="561496" y="521565"/>
                  <a:pt x="698734" y="481551"/>
                  <a:pt x="926757" y="475217"/>
                </a:cubicBezTo>
                <a:cubicBezTo>
                  <a:pt x="942595" y="471257"/>
                  <a:pt x="995526" y="459367"/>
                  <a:pt x="1013254" y="450503"/>
                </a:cubicBezTo>
                <a:cubicBezTo>
                  <a:pt x="1026537" y="443862"/>
                  <a:pt x="1037967" y="434028"/>
                  <a:pt x="1050324" y="425790"/>
                </a:cubicBezTo>
                <a:cubicBezTo>
                  <a:pt x="1054443" y="413433"/>
                  <a:pt x="1062681" y="401745"/>
                  <a:pt x="1062681" y="388720"/>
                </a:cubicBezTo>
                <a:cubicBezTo>
                  <a:pt x="1062681" y="343225"/>
                  <a:pt x="1059856" y="297280"/>
                  <a:pt x="1050324" y="252795"/>
                </a:cubicBezTo>
                <a:cubicBezTo>
                  <a:pt x="1047212" y="238274"/>
                  <a:pt x="1035477" y="226825"/>
                  <a:pt x="1025611" y="215725"/>
                </a:cubicBezTo>
                <a:cubicBezTo>
                  <a:pt x="1002391" y="189603"/>
                  <a:pt x="976184" y="166299"/>
                  <a:pt x="951470" y="141585"/>
                </a:cubicBezTo>
                <a:cubicBezTo>
                  <a:pt x="939113" y="129228"/>
                  <a:pt x="931637" y="107387"/>
                  <a:pt x="914400" y="104514"/>
                </a:cubicBezTo>
                <a:lnTo>
                  <a:pt x="840260" y="92158"/>
                </a:lnTo>
                <a:cubicBezTo>
                  <a:pt x="827903" y="88039"/>
                  <a:pt x="815961" y="82356"/>
                  <a:pt x="803189" y="79801"/>
                </a:cubicBezTo>
                <a:cubicBezTo>
                  <a:pt x="614076" y="41978"/>
                  <a:pt x="371057" y="75874"/>
                  <a:pt x="210065" y="79801"/>
                </a:cubicBezTo>
                <a:cubicBezTo>
                  <a:pt x="177114" y="88039"/>
                  <a:pt x="121952" y="72292"/>
                  <a:pt x="111211" y="104514"/>
                </a:cubicBezTo>
                <a:lnTo>
                  <a:pt x="86497" y="178655"/>
                </a:lnTo>
                <a:cubicBezTo>
                  <a:pt x="90616" y="215725"/>
                  <a:pt x="92722" y="253075"/>
                  <a:pt x="98854" y="289866"/>
                </a:cubicBezTo>
                <a:cubicBezTo>
                  <a:pt x="100995" y="302714"/>
                  <a:pt x="102872" y="316930"/>
                  <a:pt x="111211" y="326936"/>
                </a:cubicBezTo>
                <a:cubicBezTo>
                  <a:pt x="124395" y="342757"/>
                  <a:pt x="144162" y="351649"/>
                  <a:pt x="160638" y="364006"/>
                </a:cubicBezTo>
                <a:cubicBezTo>
                  <a:pt x="187411" y="444323"/>
                  <a:pt x="148282" y="359889"/>
                  <a:pt x="247135" y="425790"/>
                </a:cubicBezTo>
                <a:cubicBezTo>
                  <a:pt x="259492" y="434028"/>
                  <a:pt x="270634" y="444472"/>
                  <a:pt x="284205" y="450503"/>
                </a:cubicBezTo>
                <a:cubicBezTo>
                  <a:pt x="352371" y="480799"/>
                  <a:pt x="353683" y="470962"/>
                  <a:pt x="420130" y="487574"/>
                </a:cubicBezTo>
                <a:cubicBezTo>
                  <a:pt x="432766" y="490733"/>
                  <a:pt x="444276" y="498314"/>
                  <a:pt x="457200" y="499930"/>
                </a:cubicBezTo>
                <a:cubicBezTo>
                  <a:pt x="510489" y="506591"/>
                  <a:pt x="564292" y="508168"/>
                  <a:pt x="617838" y="512287"/>
                </a:cubicBezTo>
                <a:cubicBezTo>
                  <a:pt x="671384" y="504049"/>
                  <a:pt x="724718" y="494294"/>
                  <a:pt x="778476" y="487574"/>
                </a:cubicBezTo>
                <a:cubicBezTo>
                  <a:pt x="823620" y="481931"/>
                  <a:pt x="869915" y="484750"/>
                  <a:pt x="914400" y="475217"/>
                </a:cubicBezTo>
                <a:cubicBezTo>
                  <a:pt x="928921" y="472105"/>
                  <a:pt x="938187" y="457144"/>
                  <a:pt x="951470" y="450503"/>
                </a:cubicBezTo>
                <a:cubicBezTo>
                  <a:pt x="963120" y="444678"/>
                  <a:pt x="976184" y="442266"/>
                  <a:pt x="988541" y="438147"/>
                </a:cubicBezTo>
                <a:cubicBezTo>
                  <a:pt x="993366" y="428496"/>
                  <a:pt x="1025611" y="369830"/>
                  <a:pt x="1025611" y="351649"/>
                </a:cubicBezTo>
                <a:cubicBezTo>
                  <a:pt x="1025611" y="238797"/>
                  <a:pt x="1025324" y="280096"/>
                  <a:pt x="988541" y="215725"/>
                </a:cubicBezTo>
                <a:cubicBezTo>
                  <a:pt x="979402" y="199732"/>
                  <a:pt x="976852" y="179323"/>
                  <a:pt x="963827" y="166298"/>
                </a:cubicBezTo>
                <a:cubicBezTo>
                  <a:pt x="954617" y="157088"/>
                  <a:pt x="938407" y="159766"/>
                  <a:pt x="926757" y="153941"/>
                </a:cubicBezTo>
                <a:cubicBezTo>
                  <a:pt x="913474" y="147300"/>
                  <a:pt x="903258" y="135259"/>
                  <a:pt x="889687" y="129228"/>
                </a:cubicBezTo>
                <a:cubicBezTo>
                  <a:pt x="865882" y="118648"/>
                  <a:pt x="840260" y="112752"/>
                  <a:pt x="815546" y="104514"/>
                </a:cubicBezTo>
                <a:cubicBezTo>
                  <a:pt x="803189" y="100395"/>
                  <a:pt x="791324" y="94299"/>
                  <a:pt x="778476" y="92158"/>
                </a:cubicBezTo>
                <a:cubicBezTo>
                  <a:pt x="681337" y="75968"/>
                  <a:pt x="665063" y="71014"/>
                  <a:pt x="543697" y="67444"/>
                </a:cubicBezTo>
                <a:cubicBezTo>
                  <a:pt x="457237" y="64901"/>
                  <a:pt x="370702" y="67444"/>
                  <a:pt x="284205" y="67444"/>
                </a:cubicBezTo>
              </a:path>
            </a:pathLst>
          </a:cu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descr="Shows Scope with a circle to indicate editors need to make a choice in this area." title="Circled Scope"/>
          <p:cNvSpPr/>
          <p:nvPr/>
        </p:nvSpPr>
        <p:spPr>
          <a:xfrm>
            <a:off x="2989324" y="3188043"/>
            <a:ext cx="977195" cy="501786"/>
          </a:xfrm>
          <a:custGeom>
            <a:avLst/>
            <a:gdLst>
              <a:gd name="connsiteX0" fmla="*/ 359357 w 977195"/>
              <a:gd name="connsiteY0" fmla="*/ 61784 h 501786"/>
              <a:gd name="connsiteX1" fmla="*/ 38081 w 977195"/>
              <a:gd name="connsiteY1" fmla="*/ 61784 h 501786"/>
              <a:gd name="connsiteX2" fmla="*/ 1011 w 977195"/>
              <a:gd name="connsiteY2" fmla="*/ 86498 h 501786"/>
              <a:gd name="connsiteX3" fmla="*/ 25725 w 977195"/>
              <a:gd name="connsiteY3" fmla="*/ 321276 h 501786"/>
              <a:gd name="connsiteX4" fmla="*/ 62795 w 977195"/>
              <a:gd name="connsiteY4" fmla="*/ 358346 h 501786"/>
              <a:gd name="connsiteX5" fmla="*/ 75152 w 977195"/>
              <a:gd name="connsiteY5" fmla="*/ 395416 h 501786"/>
              <a:gd name="connsiteX6" fmla="*/ 136935 w 977195"/>
              <a:gd name="connsiteY6" fmla="*/ 420130 h 501786"/>
              <a:gd name="connsiteX7" fmla="*/ 272860 w 977195"/>
              <a:gd name="connsiteY7" fmla="*/ 444843 h 501786"/>
              <a:gd name="connsiteX8" fmla="*/ 384071 w 977195"/>
              <a:gd name="connsiteY8" fmla="*/ 457200 h 501786"/>
              <a:gd name="connsiteX9" fmla="*/ 791844 w 977195"/>
              <a:gd name="connsiteY9" fmla="*/ 444843 h 501786"/>
              <a:gd name="connsiteX10" fmla="*/ 828914 w 977195"/>
              <a:gd name="connsiteY10" fmla="*/ 420130 h 501786"/>
              <a:gd name="connsiteX11" fmla="*/ 878341 w 977195"/>
              <a:gd name="connsiteY11" fmla="*/ 321276 h 501786"/>
              <a:gd name="connsiteX12" fmla="*/ 841271 w 977195"/>
              <a:gd name="connsiteY12" fmla="*/ 148281 h 501786"/>
              <a:gd name="connsiteX13" fmla="*/ 779487 w 977195"/>
              <a:gd name="connsiteY13" fmla="*/ 111211 h 501786"/>
              <a:gd name="connsiteX14" fmla="*/ 730060 w 977195"/>
              <a:gd name="connsiteY14" fmla="*/ 74141 h 501786"/>
              <a:gd name="connsiteX15" fmla="*/ 668276 w 977195"/>
              <a:gd name="connsiteY15" fmla="*/ 61784 h 501786"/>
              <a:gd name="connsiteX16" fmla="*/ 594135 w 977195"/>
              <a:gd name="connsiteY16" fmla="*/ 37071 h 501786"/>
              <a:gd name="connsiteX17" fmla="*/ 136935 w 977195"/>
              <a:gd name="connsiteY17" fmla="*/ 49427 h 501786"/>
              <a:gd name="connsiteX18" fmla="*/ 87508 w 977195"/>
              <a:gd name="connsiteY18" fmla="*/ 111211 h 501786"/>
              <a:gd name="connsiteX19" fmla="*/ 62795 w 977195"/>
              <a:gd name="connsiteY19" fmla="*/ 210065 h 501786"/>
              <a:gd name="connsiteX20" fmla="*/ 75152 w 977195"/>
              <a:gd name="connsiteY20" fmla="*/ 284206 h 501786"/>
              <a:gd name="connsiteX21" fmla="*/ 99865 w 977195"/>
              <a:gd name="connsiteY21" fmla="*/ 321276 h 501786"/>
              <a:gd name="connsiteX22" fmla="*/ 248146 w 977195"/>
              <a:gd name="connsiteY22" fmla="*/ 370703 h 501786"/>
              <a:gd name="connsiteX23" fmla="*/ 371714 w 977195"/>
              <a:gd name="connsiteY23" fmla="*/ 383060 h 501786"/>
              <a:gd name="connsiteX24" fmla="*/ 705346 w 977195"/>
              <a:gd name="connsiteY24" fmla="*/ 370703 h 501786"/>
              <a:gd name="connsiteX25" fmla="*/ 779487 w 977195"/>
              <a:gd name="connsiteY25" fmla="*/ 345989 h 501786"/>
              <a:gd name="connsiteX26" fmla="*/ 816557 w 977195"/>
              <a:gd name="connsiteY26" fmla="*/ 296562 h 501786"/>
              <a:gd name="connsiteX27" fmla="*/ 791844 w 977195"/>
              <a:gd name="connsiteY27" fmla="*/ 172995 h 501786"/>
              <a:gd name="connsiteX28" fmla="*/ 754773 w 977195"/>
              <a:gd name="connsiteY28" fmla="*/ 123568 h 501786"/>
              <a:gd name="connsiteX29" fmla="*/ 643562 w 977195"/>
              <a:gd name="connsiteY29" fmla="*/ 49427 h 501786"/>
              <a:gd name="connsiteX30" fmla="*/ 594135 w 977195"/>
              <a:gd name="connsiteY30" fmla="*/ 12357 h 501786"/>
              <a:gd name="connsiteX31" fmla="*/ 495281 w 977195"/>
              <a:gd name="connsiteY31" fmla="*/ 0 h 501786"/>
              <a:gd name="connsiteX32" fmla="*/ 174006 w 977195"/>
              <a:gd name="connsiteY32" fmla="*/ 12357 h 501786"/>
              <a:gd name="connsiteX33" fmla="*/ 75152 w 977195"/>
              <a:gd name="connsiteY33" fmla="*/ 74141 h 501786"/>
              <a:gd name="connsiteX34" fmla="*/ 38081 w 977195"/>
              <a:gd name="connsiteY34" fmla="*/ 86498 h 501786"/>
              <a:gd name="connsiteX35" fmla="*/ 1011 w 977195"/>
              <a:gd name="connsiteY35" fmla="*/ 123568 h 501786"/>
              <a:gd name="connsiteX36" fmla="*/ 25725 w 977195"/>
              <a:gd name="connsiteY36" fmla="*/ 333633 h 501786"/>
              <a:gd name="connsiteX37" fmla="*/ 136935 w 977195"/>
              <a:gd name="connsiteY37" fmla="*/ 420130 h 501786"/>
              <a:gd name="connsiteX38" fmla="*/ 198719 w 977195"/>
              <a:gd name="connsiteY38" fmla="*/ 432487 h 501786"/>
              <a:gd name="connsiteX39" fmla="*/ 235790 w 977195"/>
              <a:gd name="connsiteY39" fmla="*/ 444843 h 501786"/>
              <a:gd name="connsiteX40" fmla="*/ 285217 w 977195"/>
              <a:gd name="connsiteY40" fmla="*/ 457200 h 501786"/>
              <a:gd name="connsiteX41" fmla="*/ 334644 w 977195"/>
              <a:gd name="connsiteY41" fmla="*/ 481914 h 501786"/>
              <a:gd name="connsiteX42" fmla="*/ 903054 w 977195"/>
              <a:gd name="connsiteY42" fmla="*/ 432487 h 501786"/>
              <a:gd name="connsiteX43" fmla="*/ 940125 w 977195"/>
              <a:gd name="connsiteY43" fmla="*/ 395416 h 501786"/>
              <a:gd name="connsiteX44" fmla="*/ 952481 w 977195"/>
              <a:gd name="connsiteY44" fmla="*/ 358346 h 501786"/>
              <a:gd name="connsiteX45" fmla="*/ 977195 w 977195"/>
              <a:gd name="connsiteY45" fmla="*/ 308919 h 501786"/>
              <a:gd name="connsiteX46" fmla="*/ 952481 w 977195"/>
              <a:gd name="connsiteY46" fmla="*/ 222422 h 501786"/>
              <a:gd name="connsiteX47" fmla="*/ 927768 w 977195"/>
              <a:gd name="connsiteY47" fmla="*/ 185352 h 501786"/>
              <a:gd name="connsiteX48" fmla="*/ 853627 w 977195"/>
              <a:gd name="connsiteY48" fmla="*/ 123568 h 501786"/>
              <a:gd name="connsiteX49" fmla="*/ 816557 w 977195"/>
              <a:gd name="connsiteY49" fmla="*/ 111211 h 501786"/>
              <a:gd name="connsiteX50" fmla="*/ 779487 w 977195"/>
              <a:gd name="connsiteY50" fmla="*/ 86498 h 501786"/>
              <a:gd name="connsiteX51" fmla="*/ 692990 w 977195"/>
              <a:gd name="connsiteY51" fmla="*/ 74141 h 501786"/>
              <a:gd name="connsiteX52" fmla="*/ 618849 w 977195"/>
              <a:gd name="connsiteY52" fmla="*/ 61784 h 501786"/>
              <a:gd name="connsiteX53" fmla="*/ 260503 w 977195"/>
              <a:gd name="connsiteY53" fmla="*/ 86498 h 501786"/>
              <a:gd name="connsiteX54" fmla="*/ 161649 w 977195"/>
              <a:gd name="connsiteY54" fmla="*/ 98854 h 501786"/>
              <a:gd name="connsiteX55" fmla="*/ 124579 w 977195"/>
              <a:gd name="connsiteY55" fmla="*/ 111211 h 501786"/>
              <a:gd name="connsiteX56" fmla="*/ 38081 w 977195"/>
              <a:gd name="connsiteY56" fmla="*/ 135925 h 501786"/>
              <a:gd name="connsiteX57" fmla="*/ 25725 w 977195"/>
              <a:gd name="connsiteY57" fmla="*/ 185352 h 501786"/>
              <a:gd name="connsiteX58" fmla="*/ 1011 w 977195"/>
              <a:gd name="connsiteY58" fmla="*/ 259492 h 501786"/>
              <a:gd name="connsiteX59" fmla="*/ 62795 w 977195"/>
              <a:gd name="connsiteY59" fmla="*/ 370703 h 501786"/>
              <a:gd name="connsiteX60" fmla="*/ 99865 w 977195"/>
              <a:gd name="connsiteY60" fmla="*/ 407773 h 501786"/>
              <a:gd name="connsiteX61" fmla="*/ 136935 w 977195"/>
              <a:gd name="connsiteY61" fmla="*/ 420130 h 501786"/>
              <a:gd name="connsiteX62" fmla="*/ 347000 w 977195"/>
              <a:gd name="connsiteY62" fmla="*/ 457200 h 501786"/>
              <a:gd name="connsiteX63" fmla="*/ 742417 w 977195"/>
              <a:gd name="connsiteY63" fmla="*/ 444843 h 50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977195" h="501786">
                <a:moveTo>
                  <a:pt x="359357" y="61784"/>
                </a:moveTo>
                <a:cubicBezTo>
                  <a:pt x="232823" y="30150"/>
                  <a:pt x="268707" y="34108"/>
                  <a:pt x="38081" y="61784"/>
                </a:cubicBezTo>
                <a:cubicBezTo>
                  <a:pt x="23336" y="63553"/>
                  <a:pt x="13368" y="78260"/>
                  <a:pt x="1011" y="86498"/>
                </a:cubicBezTo>
                <a:cubicBezTo>
                  <a:pt x="9249" y="164757"/>
                  <a:pt x="8285" y="244541"/>
                  <a:pt x="25725" y="321276"/>
                </a:cubicBezTo>
                <a:cubicBezTo>
                  <a:pt x="29598" y="338316"/>
                  <a:pt x="53102" y="343806"/>
                  <a:pt x="62795" y="358346"/>
                </a:cubicBezTo>
                <a:cubicBezTo>
                  <a:pt x="70020" y="369184"/>
                  <a:pt x="65146" y="387077"/>
                  <a:pt x="75152" y="395416"/>
                </a:cubicBezTo>
                <a:cubicBezTo>
                  <a:pt x="92192" y="409616"/>
                  <a:pt x="116166" y="412342"/>
                  <a:pt x="136935" y="420130"/>
                </a:cubicBezTo>
                <a:cubicBezTo>
                  <a:pt x="193154" y="441212"/>
                  <a:pt x="192582" y="435399"/>
                  <a:pt x="272860" y="444843"/>
                </a:cubicBezTo>
                <a:lnTo>
                  <a:pt x="384071" y="457200"/>
                </a:lnTo>
                <a:cubicBezTo>
                  <a:pt x="519995" y="453081"/>
                  <a:pt x="656327" y="456136"/>
                  <a:pt x="791844" y="444843"/>
                </a:cubicBezTo>
                <a:cubicBezTo>
                  <a:pt x="806644" y="443610"/>
                  <a:pt x="820398" y="432296"/>
                  <a:pt x="828914" y="420130"/>
                </a:cubicBezTo>
                <a:cubicBezTo>
                  <a:pt x="850041" y="389949"/>
                  <a:pt x="878341" y="321276"/>
                  <a:pt x="878341" y="321276"/>
                </a:cubicBezTo>
                <a:cubicBezTo>
                  <a:pt x="874338" y="277248"/>
                  <a:pt x="888053" y="188380"/>
                  <a:pt x="841271" y="148281"/>
                </a:cubicBezTo>
                <a:cubicBezTo>
                  <a:pt x="823036" y="132651"/>
                  <a:pt x="799471" y="124533"/>
                  <a:pt x="779487" y="111211"/>
                </a:cubicBezTo>
                <a:cubicBezTo>
                  <a:pt x="762351" y="99787"/>
                  <a:pt x="748880" y="82505"/>
                  <a:pt x="730060" y="74141"/>
                </a:cubicBezTo>
                <a:cubicBezTo>
                  <a:pt x="710868" y="65611"/>
                  <a:pt x="688539" y="67310"/>
                  <a:pt x="668276" y="61784"/>
                </a:cubicBezTo>
                <a:cubicBezTo>
                  <a:pt x="643143" y="54930"/>
                  <a:pt x="594135" y="37071"/>
                  <a:pt x="594135" y="37071"/>
                </a:cubicBezTo>
                <a:cubicBezTo>
                  <a:pt x="441735" y="41190"/>
                  <a:pt x="288964" y="38025"/>
                  <a:pt x="136935" y="49427"/>
                </a:cubicBezTo>
                <a:cubicBezTo>
                  <a:pt x="100529" y="52157"/>
                  <a:pt x="94474" y="85670"/>
                  <a:pt x="87508" y="111211"/>
                </a:cubicBezTo>
                <a:cubicBezTo>
                  <a:pt x="78571" y="143980"/>
                  <a:pt x="62795" y="210065"/>
                  <a:pt x="62795" y="210065"/>
                </a:cubicBezTo>
                <a:cubicBezTo>
                  <a:pt x="66914" y="234779"/>
                  <a:pt x="67229" y="260437"/>
                  <a:pt x="75152" y="284206"/>
                </a:cubicBezTo>
                <a:cubicBezTo>
                  <a:pt x="79848" y="298295"/>
                  <a:pt x="90358" y="309867"/>
                  <a:pt x="99865" y="321276"/>
                </a:cubicBezTo>
                <a:cubicBezTo>
                  <a:pt x="151396" y="383114"/>
                  <a:pt x="144994" y="359845"/>
                  <a:pt x="248146" y="370703"/>
                </a:cubicBezTo>
                <a:lnTo>
                  <a:pt x="371714" y="383060"/>
                </a:lnTo>
                <a:cubicBezTo>
                  <a:pt x="498536" y="425332"/>
                  <a:pt x="428971" y="407553"/>
                  <a:pt x="705346" y="370703"/>
                </a:cubicBezTo>
                <a:cubicBezTo>
                  <a:pt x="731168" y="367260"/>
                  <a:pt x="779487" y="345989"/>
                  <a:pt x="779487" y="345989"/>
                </a:cubicBezTo>
                <a:cubicBezTo>
                  <a:pt x="791844" y="329513"/>
                  <a:pt x="815090" y="317104"/>
                  <a:pt x="816557" y="296562"/>
                </a:cubicBezTo>
                <a:cubicBezTo>
                  <a:pt x="819550" y="254664"/>
                  <a:pt x="805972" y="212553"/>
                  <a:pt x="791844" y="172995"/>
                </a:cubicBezTo>
                <a:cubicBezTo>
                  <a:pt x="784917" y="153600"/>
                  <a:pt x="769336" y="138131"/>
                  <a:pt x="754773" y="123568"/>
                </a:cubicBezTo>
                <a:cubicBezTo>
                  <a:pt x="723990" y="92785"/>
                  <a:pt x="678855" y="72956"/>
                  <a:pt x="643562" y="49427"/>
                </a:cubicBezTo>
                <a:cubicBezTo>
                  <a:pt x="626426" y="38003"/>
                  <a:pt x="613673" y="18870"/>
                  <a:pt x="594135" y="12357"/>
                </a:cubicBezTo>
                <a:cubicBezTo>
                  <a:pt x="562631" y="1856"/>
                  <a:pt x="528232" y="4119"/>
                  <a:pt x="495281" y="0"/>
                </a:cubicBezTo>
                <a:cubicBezTo>
                  <a:pt x="388189" y="4119"/>
                  <a:pt x="280645" y="1693"/>
                  <a:pt x="174006" y="12357"/>
                </a:cubicBezTo>
                <a:cubicBezTo>
                  <a:pt x="141989" y="15559"/>
                  <a:pt x="99256" y="60367"/>
                  <a:pt x="75152" y="74141"/>
                </a:cubicBezTo>
                <a:cubicBezTo>
                  <a:pt x="63843" y="80603"/>
                  <a:pt x="50438" y="82379"/>
                  <a:pt x="38081" y="86498"/>
                </a:cubicBezTo>
                <a:cubicBezTo>
                  <a:pt x="25724" y="98855"/>
                  <a:pt x="1884" y="106115"/>
                  <a:pt x="1011" y="123568"/>
                </a:cubicBezTo>
                <a:cubicBezTo>
                  <a:pt x="-2510" y="193985"/>
                  <a:pt x="2563" y="267042"/>
                  <a:pt x="25725" y="333633"/>
                </a:cubicBezTo>
                <a:cubicBezTo>
                  <a:pt x="43557" y="384899"/>
                  <a:pt x="91126" y="408678"/>
                  <a:pt x="136935" y="420130"/>
                </a:cubicBezTo>
                <a:cubicBezTo>
                  <a:pt x="157310" y="425224"/>
                  <a:pt x="178344" y="427393"/>
                  <a:pt x="198719" y="432487"/>
                </a:cubicBezTo>
                <a:cubicBezTo>
                  <a:pt x="211355" y="435646"/>
                  <a:pt x="223266" y="441265"/>
                  <a:pt x="235790" y="444843"/>
                </a:cubicBezTo>
                <a:cubicBezTo>
                  <a:pt x="252119" y="449508"/>
                  <a:pt x="269316" y="451237"/>
                  <a:pt x="285217" y="457200"/>
                </a:cubicBezTo>
                <a:cubicBezTo>
                  <a:pt x="302465" y="463668"/>
                  <a:pt x="318168" y="473676"/>
                  <a:pt x="334644" y="481914"/>
                </a:cubicBezTo>
                <a:cubicBezTo>
                  <a:pt x="413958" y="478225"/>
                  <a:pt x="757560" y="553731"/>
                  <a:pt x="903054" y="432487"/>
                </a:cubicBezTo>
                <a:cubicBezTo>
                  <a:pt x="916479" y="421300"/>
                  <a:pt x="927768" y="407773"/>
                  <a:pt x="940125" y="395416"/>
                </a:cubicBezTo>
                <a:cubicBezTo>
                  <a:pt x="944244" y="383059"/>
                  <a:pt x="947350" y="370318"/>
                  <a:pt x="952481" y="358346"/>
                </a:cubicBezTo>
                <a:cubicBezTo>
                  <a:pt x="959737" y="341415"/>
                  <a:pt x="977195" y="327339"/>
                  <a:pt x="977195" y="308919"/>
                </a:cubicBezTo>
                <a:cubicBezTo>
                  <a:pt x="977195" y="278933"/>
                  <a:pt x="963618" y="250263"/>
                  <a:pt x="952481" y="222422"/>
                </a:cubicBezTo>
                <a:cubicBezTo>
                  <a:pt x="946966" y="208633"/>
                  <a:pt x="937275" y="196761"/>
                  <a:pt x="927768" y="185352"/>
                </a:cubicBezTo>
                <a:cubicBezTo>
                  <a:pt x="908245" y="161924"/>
                  <a:pt x="881402" y="137455"/>
                  <a:pt x="853627" y="123568"/>
                </a:cubicBezTo>
                <a:cubicBezTo>
                  <a:pt x="841977" y="117743"/>
                  <a:pt x="828207" y="117036"/>
                  <a:pt x="816557" y="111211"/>
                </a:cubicBezTo>
                <a:cubicBezTo>
                  <a:pt x="803274" y="104570"/>
                  <a:pt x="793711" y="90765"/>
                  <a:pt x="779487" y="86498"/>
                </a:cubicBezTo>
                <a:cubicBezTo>
                  <a:pt x="751590" y="78129"/>
                  <a:pt x="721776" y="78570"/>
                  <a:pt x="692990" y="74141"/>
                </a:cubicBezTo>
                <a:cubicBezTo>
                  <a:pt x="668227" y="70331"/>
                  <a:pt x="643563" y="65903"/>
                  <a:pt x="618849" y="61784"/>
                </a:cubicBezTo>
                <a:lnTo>
                  <a:pt x="260503" y="86498"/>
                </a:lnTo>
                <a:cubicBezTo>
                  <a:pt x="227404" y="89182"/>
                  <a:pt x="194321" y="92914"/>
                  <a:pt x="161649" y="98854"/>
                </a:cubicBezTo>
                <a:cubicBezTo>
                  <a:pt x="148834" y="101184"/>
                  <a:pt x="137103" y="107633"/>
                  <a:pt x="124579" y="111211"/>
                </a:cubicBezTo>
                <a:cubicBezTo>
                  <a:pt x="15959" y="142246"/>
                  <a:pt x="126971" y="106295"/>
                  <a:pt x="38081" y="135925"/>
                </a:cubicBezTo>
                <a:cubicBezTo>
                  <a:pt x="33962" y="152401"/>
                  <a:pt x="30605" y="169086"/>
                  <a:pt x="25725" y="185352"/>
                </a:cubicBezTo>
                <a:cubicBezTo>
                  <a:pt x="18240" y="210304"/>
                  <a:pt x="1011" y="259492"/>
                  <a:pt x="1011" y="259492"/>
                </a:cubicBezTo>
                <a:cubicBezTo>
                  <a:pt x="28884" y="370982"/>
                  <a:pt x="-6497" y="347605"/>
                  <a:pt x="62795" y="370703"/>
                </a:cubicBezTo>
                <a:cubicBezTo>
                  <a:pt x="75152" y="383060"/>
                  <a:pt x="85325" y="398080"/>
                  <a:pt x="99865" y="407773"/>
                </a:cubicBezTo>
                <a:cubicBezTo>
                  <a:pt x="110703" y="414998"/>
                  <a:pt x="124963" y="414999"/>
                  <a:pt x="136935" y="420130"/>
                </a:cubicBezTo>
                <a:cubicBezTo>
                  <a:pt x="254191" y="470383"/>
                  <a:pt x="110285" y="438991"/>
                  <a:pt x="347000" y="457200"/>
                </a:cubicBezTo>
                <a:lnTo>
                  <a:pt x="742417" y="444843"/>
                </a:lnTo>
              </a:path>
            </a:pathLst>
          </a:cu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1235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More Green Bar</a:t>
            </a:r>
            <a:endParaRPr lang="en-US" dirty="0"/>
          </a:p>
        </p:txBody>
      </p:sp>
      <p:sp>
        <p:nvSpPr>
          <p:cNvPr id="4" name="TextBox 3"/>
          <p:cNvSpPr txBox="1"/>
          <p:nvPr/>
        </p:nvSpPr>
        <p:spPr>
          <a:xfrm>
            <a:off x="498475" y="2108200"/>
            <a:ext cx="7556312" cy="2031325"/>
          </a:xfrm>
          <a:prstGeom prst="rect">
            <a:avLst/>
          </a:prstGeom>
          <a:noFill/>
        </p:spPr>
        <p:txBody>
          <a:bodyPr wrap="square" rtlCol="0">
            <a:spAutoFit/>
          </a:bodyPr>
          <a:lstStyle/>
          <a:p>
            <a:r>
              <a:rPr lang="en-US" dirty="0" smtClean="0"/>
              <a:t>This new bar, running down the left side of the page, replaces the green bar from the previous version of the CMS. You must be logged in to see this bar. Your name will appear at the bottom of the bar.</a:t>
            </a:r>
          </a:p>
          <a:p>
            <a:endParaRPr lang="en-US" dirty="0"/>
          </a:p>
          <a:p>
            <a:r>
              <a:rPr lang="en-US" dirty="0" smtClean="0"/>
              <a:t>It contains the same options you used with the green bar.</a:t>
            </a:r>
          </a:p>
          <a:p>
            <a:endParaRPr lang="en-US" dirty="0"/>
          </a:p>
          <a:p>
            <a:r>
              <a:rPr lang="en-US" dirty="0" smtClean="0"/>
              <a:t>Next, we’ll explore Contents, Edit, View, Add new…, State:, and Display.</a:t>
            </a:r>
            <a:endParaRPr lang="en-US" dirty="0"/>
          </a:p>
        </p:txBody>
      </p:sp>
    </p:spTree>
    <p:extLst>
      <p:ext uri="{BB962C8B-B14F-4D97-AF65-F5344CB8AC3E}">
        <p14:creationId xmlns:p14="http://schemas.microsoft.com/office/powerpoint/2010/main" val="30318760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Table </a:t>
            </a:r>
            <a:r>
              <a:rPr lang="en-US" dirty="0" smtClean="0"/>
              <a:t>Dropdown: Cell Type &amp; Scope</a:t>
            </a:r>
            <a:endParaRPr lang="en-US" dirty="0"/>
          </a:p>
        </p:txBody>
      </p:sp>
      <p:sp>
        <p:nvSpPr>
          <p:cNvPr id="3" name="Content Placeholder 2"/>
          <p:cNvSpPr>
            <a:spLocks noGrp="1"/>
          </p:cNvSpPr>
          <p:nvPr>
            <p:ph sz="half" idx="1"/>
          </p:nvPr>
        </p:nvSpPr>
        <p:spPr>
          <a:xfrm>
            <a:off x="5832388" y="1600200"/>
            <a:ext cx="2240273" cy="4825314"/>
          </a:xfrm>
        </p:spPr>
        <p:txBody>
          <a:bodyPr>
            <a:normAutofit/>
          </a:bodyPr>
          <a:lstStyle/>
          <a:p>
            <a:pPr marL="0" indent="0">
              <a:buNone/>
            </a:pPr>
            <a:r>
              <a:rPr lang="en-US" dirty="0" smtClean="0"/>
              <a:t>Cell type should be set to Header cell, and Scope should be set to Column.</a:t>
            </a:r>
          </a:p>
          <a:p>
            <a:pPr marL="0" indent="0">
              <a:buNone/>
            </a:pPr>
            <a:r>
              <a:rPr lang="en-US" dirty="0" smtClean="0"/>
              <a:t>You’ll need to repeat this step for each column header. This is REQUIRED to meet accessibility standards.</a:t>
            </a:r>
          </a:p>
          <a:p>
            <a:pPr marL="0" indent="0">
              <a:buNone/>
            </a:pPr>
            <a:r>
              <a:rPr lang="en-US" dirty="0" smtClean="0"/>
              <a:t>When you create a new table, please let me know so I can check it.</a:t>
            </a:r>
          </a:p>
        </p:txBody>
      </p:sp>
      <p:pic>
        <p:nvPicPr>
          <p:cNvPr id="6" name="Picture 5" descr="Shows Cell type &amp; Scope with a circle around each to indicate that editors need to make a choice in this area." title="Cell  Properties Cell Type &amp; Scop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4" y="1600200"/>
            <a:ext cx="5118100" cy="3454400"/>
          </a:xfrm>
          <a:prstGeom prst="rect">
            <a:avLst/>
          </a:prstGeom>
        </p:spPr>
      </p:pic>
      <p:sp>
        <p:nvSpPr>
          <p:cNvPr id="8" name="Freeform 7" descr="Shows Cell type with a circle to indicate editors need to make a choice in this area." title="Circled Cell Type"/>
          <p:cNvSpPr/>
          <p:nvPr/>
        </p:nvSpPr>
        <p:spPr>
          <a:xfrm>
            <a:off x="516348" y="3249827"/>
            <a:ext cx="1265719" cy="444843"/>
          </a:xfrm>
          <a:custGeom>
            <a:avLst/>
            <a:gdLst>
              <a:gd name="connsiteX0" fmla="*/ 484549 w 1265719"/>
              <a:gd name="connsiteY0" fmla="*/ 0 h 444843"/>
              <a:gd name="connsiteX1" fmla="*/ 101490 w 1265719"/>
              <a:gd name="connsiteY1" fmla="*/ 24714 h 444843"/>
              <a:gd name="connsiteX2" fmla="*/ 64420 w 1265719"/>
              <a:gd name="connsiteY2" fmla="*/ 49427 h 444843"/>
              <a:gd name="connsiteX3" fmla="*/ 27349 w 1265719"/>
              <a:gd name="connsiteY3" fmla="*/ 61784 h 444843"/>
              <a:gd name="connsiteX4" fmla="*/ 14993 w 1265719"/>
              <a:gd name="connsiteY4" fmla="*/ 247135 h 444843"/>
              <a:gd name="connsiteX5" fmla="*/ 39706 w 1265719"/>
              <a:gd name="connsiteY5" fmla="*/ 296562 h 444843"/>
              <a:gd name="connsiteX6" fmla="*/ 113847 w 1265719"/>
              <a:gd name="connsiteY6" fmla="*/ 345989 h 444843"/>
              <a:gd name="connsiteX7" fmla="*/ 200344 w 1265719"/>
              <a:gd name="connsiteY7" fmla="*/ 395416 h 444843"/>
              <a:gd name="connsiteX8" fmla="*/ 262128 w 1265719"/>
              <a:gd name="connsiteY8" fmla="*/ 407773 h 444843"/>
              <a:gd name="connsiteX9" fmla="*/ 1040603 w 1265719"/>
              <a:gd name="connsiteY9" fmla="*/ 383059 h 444843"/>
              <a:gd name="connsiteX10" fmla="*/ 1077674 w 1265719"/>
              <a:gd name="connsiteY10" fmla="*/ 358346 h 444843"/>
              <a:gd name="connsiteX11" fmla="*/ 1127101 w 1265719"/>
              <a:gd name="connsiteY11" fmla="*/ 308919 h 444843"/>
              <a:gd name="connsiteX12" fmla="*/ 1151814 w 1265719"/>
              <a:gd name="connsiteY12" fmla="*/ 271849 h 444843"/>
              <a:gd name="connsiteX13" fmla="*/ 1127101 w 1265719"/>
              <a:gd name="connsiteY13" fmla="*/ 185351 h 444843"/>
              <a:gd name="connsiteX14" fmla="*/ 1065317 w 1265719"/>
              <a:gd name="connsiteY14" fmla="*/ 160638 h 444843"/>
              <a:gd name="connsiteX15" fmla="*/ 1028247 w 1265719"/>
              <a:gd name="connsiteY15" fmla="*/ 135924 h 444843"/>
              <a:gd name="connsiteX16" fmla="*/ 991176 w 1265719"/>
              <a:gd name="connsiteY16" fmla="*/ 123568 h 444843"/>
              <a:gd name="connsiteX17" fmla="*/ 929393 w 1265719"/>
              <a:gd name="connsiteY17" fmla="*/ 98854 h 444843"/>
              <a:gd name="connsiteX18" fmla="*/ 744041 w 1265719"/>
              <a:gd name="connsiteY18" fmla="*/ 74141 h 444843"/>
              <a:gd name="connsiteX19" fmla="*/ 163274 w 1265719"/>
              <a:gd name="connsiteY19" fmla="*/ 98854 h 444843"/>
              <a:gd name="connsiteX20" fmla="*/ 126203 w 1265719"/>
              <a:gd name="connsiteY20" fmla="*/ 111211 h 444843"/>
              <a:gd name="connsiteX21" fmla="*/ 101490 w 1265719"/>
              <a:gd name="connsiteY21" fmla="*/ 148281 h 444843"/>
              <a:gd name="connsiteX22" fmla="*/ 64420 w 1265719"/>
              <a:gd name="connsiteY22" fmla="*/ 197708 h 444843"/>
              <a:gd name="connsiteX23" fmla="*/ 52063 w 1265719"/>
              <a:gd name="connsiteY23" fmla="*/ 234778 h 444843"/>
              <a:gd name="connsiteX24" fmla="*/ 76776 w 1265719"/>
              <a:gd name="connsiteY24" fmla="*/ 345989 h 444843"/>
              <a:gd name="connsiteX25" fmla="*/ 163274 w 1265719"/>
              <a:gd name="connsiteY25" fmla="*/ 395416 h 444843"/>
              <a:gd name="connsiteX26" fmla="*/ 225057 w 1265719"/>
              <a:gd name="connsiteY26" fmla="*/ 407773 h 444843"/>
              <a:gd name="connsiteX27" fmla="*/ 262128 w 1265719"/>
              <a:gd name="connsiteY27" fmla="*/ 420130 h 444843"/>
              <a:gd name="connsiteX28" fmla="*/ 459836 w 1265719"/>
              <a:gd name="connsiteY28" fmla="*/ 444843 h 444843"/>
              <a:gd name="connsiteX29" fmla="*/ 1114744 w 1265719"/>
              <a:gd name="connsiteY29" fmla="*/ 420130 h 444843"/>
              <a:gd name="connsiteX30" fmla="*/ 1225955 w 1265719"/>
              <a:gd name="connsiteY30" fmla="*/ 383059 h 444843"/>
              <a:gd name="connsiteX31" fmla="*/ 1250668 w 1265719"/>
              <a:gd name="connsiteY31" fmla="*/ 345989 h 444843"/>
              <a:gd name="connsiteX32" fmla="*/ 1250668 w 1265719"/>
              <a:gd name="connsiteY32" fmla="*/ 210065 h 444843"/>
              <a:gd name="connsiteX33" fmla="*/ 1201241 w 1265719"/>
              <a:gd name="connsiteY33" fmla="*/ 172995 h 444843"/>
              <a:gd name="connsiteX34" fmla="*/ 1077674 w 1265719"/>
              <a:gd name="connsiteY34" fmla="*/ 98854 h 444843"/>
              <a:gd name="connsiteX35" fmla="*/ 1040603 w 1265719"/>
              <a:gd name="connsiteY35" fmla="*/ 86497 h 444843"/>
              <a:gd name="connsiteX36" fmla="*/ 954106 w 1265719"/>
              <a:gd name="connsiteY36" fmla="*/ 61784 h 444843"/>
              <a:gd name="connsiteX37" fmla="*/ 225057 w 1265719"/>
              <a:gd name="connsiteY37" fmla="*/ 49427 h 44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65719" h="444843">
                <a:moveTo>
                  <a:pt x="484549" y="0"/>
                </a:moveTo>
                <a:cubicBezTo>
                  <a:pt x="304701" y="44963"/>
                  <a:pt x="599251" y="-25062"/>
                  <a:pt x="101490" y="24714"/>
                </a:cubicBezTo>
                <a:cubicBezTo>
                  <a:pt x="86713" y="26192"/>
                  <a:pt x="77703" y="42786"/>
                  <a:pt x="64420" y="49427"/>
                </a:cubicBezTo>
                <a:cubicBezTo>
                  <a:pt x="52770" y="55252"/>
                  <a:pt x="39706" y="57665"/>
                  <a:pt x="27349" y="61784"/>
                </a:cubicBezTo>
                <a:cubicBezTo>
                  <a:pt x="-2388" y="150997"/>
                  <a:pt x="-9935" y="139115"/>
                  <a:pt x="14993" y="247135"/>
                </a:cubicBezTo>
                <a:cubicBezTo>
                  <a:pt x="19135" y="265084"/>
                  <a:pt x="26681" y="283537"/>
                  <a:pt x="39706" y="296562"/>
                </a:cubicBezTo>
                <a:cubicBezTo>
                  <a:pt x="60709" y="317565"/>
                  <a:pt x="89133" y="329513"/>
                  <a:pt x="113847" y="345989"/>
                </a:cubicBezTo>
                <a:cubicBezTo>
                  <a:pt x="140968" y="364070"/>
                  <a:pt x="168984" y="384963"/>
                  <a:pt x="200344" y="395416"/>
                </a:cubicBezTo>
                <a:cubicBezTo>
                  <a:pt x="220269" y="402058"/>
                  <a:pt x="241533" y="403654"/>
                  <a:pt x="262128" y="407773"/>
                </a:cubicBezTo>
                <a:cubicBezTo>
                  <a:pt x="521620" y="399535"/>
                  <a:pt x="781456" y="398765"/>
                  <a:pt x="1040603" y="383059"/>
                </a:cubicBezTo>
                <a:cubicBezTo>
                  <a:pt x="1055427" y="382161"/>
                  <a:pt x="1066398" y="368011"/>
                  <a:pt x="1077674" y="358346"/>
                </a:cubicBezTo>
                <a:cubicBezTo>
                  <a:pt x="1095365" y="343183"/>
                  <a:pt x="1111938" y="326610"/>
                  <a:pt x="1127101" y="308919"/>
                </a:cubicBezTo>
                <a:cubicBezTo>
                  <a:pt x="1136766" y="297643"/>
                  <a:pt x="1143576" y="284206"/>
                  <a:pt x="1151814" y="271849"/>
                </a:cubicBezTo>
                <a:cubicBezTo>
                  <a:pt x="1143576" y="243016"/>
                  <a:pt x="1145511" y="209021"/>
                  <a:pt x="1127101" y="185351"/>
                </a:cubicBezTo>
                <a:cubicBezTo>
                  <a:pt x="1113483" y="167842"/>
                  <a:pt x="1085156" y="170558"/>
                  <a:pt x="1065317" y="160638"/>
                </a:cubicBezTo>
                <a:cubicBezTo>
                  <a:pt x="1052034" y="153996"/>
                  <a:pt x="1041530" y="142565"/>
                  <a:pt x="1028247" y="135924"/>
                </a:cubicBezTo>
                <a:cubicBezTo>
                  <a:pt x="1016597" y="130099"/>
                  <a:pt x="1003372" y="128141"/>
                  <a:pt x="991176" y="123568"/>
                </a:cubicBezTo>
                <a:cubicBezTo>
                  <a:pt x="970407" y="115780"/>
                  <a:pt x="951143" y="103204"/>
                  <a:pt x="929393" y="98854"/>
                </a:cubicBezTo>
                <a:cubicBezTo>
                  <a:pt x="868273" y="86630"/>
                  <a:pt x="805825" y="82379"/>
                  <a:pt x="744041" y="74141"/>
                </a:cubicBezTo>
                <a:lnTo>
                  <a:pt x="163274" y="98854"/>
                </a:lnTo>
                <a:cubicBezTo>
                  <a:pt x="150272" y="99634"/>
                  <a:pt x="136374" y="103074"/>
                  <a:pt x="126203" y="111211"/>
                </a:cubicBezTo>
                <a:cubicBezTo>
                  <a:pt x="114606" y="120488"/>
                  <a:pt x="110122" y="136196"/>
                  <a:pt x="101490" y="148281"/>
                </a:cubicBezTo>
                <a:cubicBezTo>
                  <a:pt x="89520" y="165040"/>
                  <a:pt x="76777" y="181232"/>
                  <a:pt x="64420" y="197708"/>
                </a:cubicBezTo>
                <a:cubicBezTo>
                  <a:pt x="60301" y="210065"/>
                  <a:pt x="50981" y="221798"/>
                  <a:pt x="52063" y="234778"/>
                </a:cubicBezTo>
                <a:cubicBezTo>
                  <a:pt x="55216" y="272621"/>
                  <a:pt x="59793" y="312023"/>
                  <a:pt x="76776" y="345989"/>
                </a:cubicBezTo>
                <a:cubicBezTo>
                  <a:pt x="89613" y="371663"/>
                  <a:pt x="136398" y="388697"/>
                  <a:pt x="163274" y="395416"/>
                </a:cubicBezTo>
                <a:cubicBezTo>
                  <a:pt x="183649" y="400510"/>
                  <a:pt x="204682" y="402679"/>
                  <a:pt x="225057" y="407773"/>
                </a:cubicBezTo>
                <a:cubicBezTo>
                  <a:pt x="237694" y="410932"/>
                  <a:pt x="249413" y="417304"/>
                  <a:pt x="262128" y="420130"/>
                </a:cubicBezTo>
                <a:cubicBezTo>
                  <a:pt x="324845" y="434067"/>
                  <a:pt x="397674" y="438627"/>
                  <a:pt x="459836" y="444843"/>
                </a:cubicBezTo>
                <a:lnTo>
                  <a:pt x="1114744" y="420130"/>
                </a:lnTo>
                <a:cubicBezTo>
                  <a:pt x="1186834" y="416464"/>
                  <a:pt x="1177937" y="415071"/>
                  <a:pt x="1225955" y="383059"/>
                </a:cubicBezTo>
                <a:cubicBezTo>
                  <a:pt x="1234193" y="370702"/>
                  <a:pt x="1244027" y="359272"/>
                  <a:pt x="1250668" y="345989"/>
                </a:cubicBezTo>
                <a:cubicBezTo>
                  <a:pt x="1271400" y="304524"/>
                  <a:pt x="1270061" y="252729"/>
                  <a:pt x="1250668" y="210065"/>
                </a:cubicBezTo>
                <a:cubicBezTo>
                  <a:pt x="1242146" y="191316"/>
                  <a:pt x="1218113" y="184805"/>
                  <a:pt x="1201241" y="172995"/>
                </a:cubicBezTo>
                <a:cubicBezTo>
                  <a:pt x="1155009" y="140633"/>
                  <a:pt x="1126854" y="119931"/>
                  <a:pt x="1077674" y="98854"/>
                </a:cubicBezTo>
                <a:cubicBezTo>
                  <a:pt x="1065702" y="93723"/>
                  <a:pt x="1053079" y="90240"/>
                  <a:pt x="1040603" y="86497"/>
                </a:cubicBezTo>
                <a:cubicBezTo>
                  <a:pt x="1011882" y="77881"/>
                  <a:pt x="983878" y="65357"/>
                  <a:pt x="954106" y="61784"/>
                </a:cubicBezTo>
                <a:cubicBezTo>
                  <a:pt x="773065" y="40059"/>
                  <a:pt x="328350" y="49427"/>
                  <a:pt x="225057" y="49427"/>
                </a:cubicBezTo>
              </a:path>
            </a:pathLst>
          </a:cu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descr="Shows Scope with a circle to indicate editors need to make a choice in this area." title="Circled Scope"/>
          <p:cNvSpPr/>
          <p:nvPr/>
        </p:nvSpPr>
        <p:spPr>
          <a:xfrm>
            <a:off x="2936252" y="3249827"/>
            <a:ext cx="919056" cy="420130"/>
          </a:xfrm>
          <a:custGeom>
            <a:avLst/>
            <a:gdLst>
              <a:gd name="connsiteX0" fmla="*/ 424786 w 919056"/>
              <a:gd name="connsiteY0" fmla="*/ 37070 h 420130"/>
              <a:gd name="connsiteX1" fmla="*/ 103510 w 919056"/>
              <a:gd name="connsiteY1" fmla="*/ 37070 h 420130"/>
              <a:gd name="connsiteX2" fmla="*/ 66440 w 919056"/>
              <a:gd name="connsiteY2" fmla="*/ 61784 h 420130"/>
              <a:gd name="connsiteX3" fmla="*/ 54083 w 919056"/>
              <a:gd name="connsiteY3" fmla="*/ 123568 h 420130"/>
              <a:gd name="connsiteX4" fmla="*/ 66440 w 919056"/>
              <a:gd name="connsiteY4" fmla="*/ 259492 h 420130"/>
              <a:gd name="connsiteX5" fmla="*/ 152937 w 919056"/>
              <a:gd name="connsiteY5" fmla="*/ 345989 h 420130"/>
              <a:gd name="connsiteX6" fmla="*/ 190007 w 919056"/>
              <a:gd name="connsiteY6" fmla="*/ 370703 h 420130"/>
              <a:gd name="connsiteX7" fmla="*/ 301218 w 919056"/>
              <a:gd name="connsiteY7" fmla="*/ 395416 h 420130"/>
              <a:gd name="connsiteX8" fmla="*/ 387716 w 919056"/>
              <a:gd name="connsiteY8" fmla="*/ 420130 h 420130"/>
              <a:gd name="connsiteX9" fmla="*/ 721348 w 919056"/>
              <a:gd name="connsiteY9" fmla="*/ 407773 h 420130"/>
              <a:gd name="connsiteX10" fmla="*/ 795489 w 919056"/>
              <a:gd name="connsiteY10" fmla="*/ 383059 h 420130"/>
              <a:gd name="connsiteX11" fmla="*/ 832559 w 919056"/>
              <a:gd name="connsiteY11" fmla="*/ 370703 h 420130"/>
              <a:gd name="connsiteX12" fmla="*/ 869629 w 919056"/>
              <a:gd name="connsiteY12" fmla="*/ 321276 h 420130"/>
              <a:gd name="connsiteX13" fmla="*/ 906699 w 919056"/>
              <a:gd name="connsiteY13" fmla="*/ 234778 h 420130"/>
              <a:gd name="connsiteX14" fmla="*/ 919056 w 919056"/>
              <a:gd name="connsiteY14" fmla="*/ 185351 h 420130"/>
              <a:gd name="connsiteX15" fmla="*/ 894343 w 919056"/>
              <a:gd name="connsiteY15" fmla="*/ 111211 h 420130"/>
              <a:gd name="connsiteX16" fmla="*/ 857272 w 919056"/>
              <a:gd name="connsiteY16" fmla="*/ 86497 h 420130"/>
              <a:gd name="connsiteX17" fmla="*/ 820202 w 919056"/>
              <a:gd name="connsiteY17" fmla="*/ 49427 h 420130"/>
              <a:gd name="connsiteX18" fmla="*/ 573067 w 919056"/>
              <a:gd name="connsiteY18" fmla="*/ 0 h 420130"/>
              <a:gd name="connsiteX19" fmla="*/ 140580 w 919056"/>
              <a:gd name="connsiteY19" fmla="*/ 12357 h 420130"/>
              <a:gd name="connsiteX20" fmla="*/ 103510 w 919056"/>
              <a:gd name="connsiteY20" fmla="*/ 24714 h 420130"/>
              <a:gd name="connsiteX21" fmla="*/ 29370 w 919056"/>
              <a:gd name="connsiteY21" fmla="*/ 74141 h 420130"/>
              <a:gd name="connsiteX22" fmla="*/ 17013 w 919056"/>
              <a:gd name="connsiteY22" fmla="*/ 259492 h 420130"/>
              <a:gd name="connsiteX23" fmla="*/ 54083 w 919056"/>
              <a:gd name="connsiteY23" fmla="*/ 271849 h 420130"/>
              <a:gd name="connsiteX24" fmla="*/ 152937 w 919056"/>
              <a:gd name="connsiteY24" fmla="*/ 333632 h 420130"/>
              <a:gd name="connsiteX25" fmla="*/ 239434 w 919056"/>
              <a:gd name="connsiteY25" fmla="*/ 358346 h 420130"/>
              <a:gd name="connsiteX26" fmla="*/ 276505 w 919056"/>
              <a:gd name="connsiteY26" fmla="*/ 370703 h 420130"/>
              <a:gd name="connsiteX27" fmla="*/ 400072 w 919056"/>
              <a:gd name="connsiteY27" fmla="*/ 395416 h 420130"/>
              <a:gd name="connsiteX28" fmla="*/ 807845 w 919056"/>
              <a:gd name="connsiteY28" fmla="*/ 383059 h 420130"/>
              <a:gd name="connsiteX29" fmla="*/ 844916 w 919056"/>
              <a:gd name="connsiteY29" fmla="*/ 370703 h 420130"/>
              <a:gd name="connsiteX30" fmla="*/ 881986 w 919056"/>
              <a:gd name="connsiteY30" fmla="*/ 345989 h 420130"/>
              <a:gd name="connsiteX31" fmla="*/ 881986 w 919056"/>
              <a:gd name="connsiteY31" fmla="*/ 148281 h 420130"/>
              <a:gd name="connsiteX32" fmla="*/ 844916 w 919056"/>
              <a:gd name="connsiteY32" fmla="*/ 111211 h 420130"/>
              <a:gd name="connsiteX33" fmla="*/ 820202 w 919056"/>
              <a:gd name="connsiteY33" fmla="*/ 74141 h 420130"/>
              <a:gd name="connsiteX34" fmla="*/ 770775 w 919056"/>
              <a:gd name="connsiteY34" fmla="*/ 61784 h 420130"/>
              <a:gd name="connsiteX35" fmla="*/ 733705 w 919056"/>
              <a:gd name="connsiteY35" fmla="*/ 49427 h 420130"/>
              <a:gd name="connsiteX36" fmla="*/ 288862 w 919056"/>
              <a:gd name="connsiteY36" fmla="*/ 37070 h 42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9056" h="420130">
                <a:moveTo>
                  <a:pt x="424786" y="37070"/>
                </a:moveTo>
                <a:cubicBezTo>
                  <a:pt x="293018" y="25092"/>
                  <a:pt x="244667" y="13544"/>
                  <a:pt x="103510" y="37070"/>
                </a:cubicBezTo>
                <a:cubicBezTo>
                  <a:pt x="88861" y="39511"/>
                  <a:pt x="78797" y="53546"/>
                  <a:pt x="66440" y="61784"/>
                </a:cubicBezTo>
                <a:cubicBezTo>
                  <a:pt x="62321" y="82379"/>
                  <a:pt x="54083" y="102565"/>
                  <a:pt x="54083" y="123568"/>
                </a:cubicBezTo>
                <a:cubicBezTo>
                  <a:pt x="54083" y="169063"/>
                  <a:pt x="53603" y="215846"/>
                  <a:pt x="66440" y="259492"/>
                </a:cubicBezTo>
                <a:cubicBezTo>
                  <a:pt x="94526" y="354985"/>
                  <a:pt x="100216" y="319628"/>
                  <a:pt x="152937" y="345989"/>
                </a:cubicBezTo>
                <a:cubicBezTo>
                  <a:pt x="166220" y="352631"/>
                  <a:pt x="176357" y="364853"/>
                  <a:pt x="190007" y="370703"/>
                </a:cubicBezTo>
                <a:cubicBezTo>
                  <a:pt x="207759" y="378311"/>
                  <a:pt x="287152" y="391899"/>
                  <a:pt x="301218" y="395416"/>
                </a:cubicBezTo>
                <a:cubicBezTo>
                  <a:pt x="330309" y="402689"/>
                  <a:pt x="358883" y="411892"/>
                  <a:pt x="387716" y="420130"/>
                </a:cubicBezTo>
                <a:cubicBezTo>
                  <a:pt x="498927" y="416011"/>
                  <a:pt x="610518" y="417849"/>
                  <a:pt x="721348" y="407773"/>
                </a:cubicBezTo>
                <a:cubicBezTo>
                  <a:pt x="747292" y="405414"/>
                  <a:pt x="770775" y="391297"/>
                  <a:pt x="795489" y="383059"/>
                </a:cubicBezTo>
                <a:lnTo>
                  <a:pt x="832559" y="370703"/>
                </a:lnTo>
                <a:cubicBezTo>
                  <a:pt x="844916" y="354227"/>
                  <a:pt x="858714" y="338740"/>
                  <a:pt x="869629" y="321276"/>
                </a:cubicBezTo>
                <a:cubicBezTo>
                  <a:pt x="886976" y="293521"/>
                  <a:pt x="897847" y="265762"/>
                  <a:pt x="906699" y="234778"/>
                </a:cubicBezTo>
                <a:cubicBezTo>
                  <a:pt x="911364" y="218449"/>
                  <a:pt x="914937" y="201827"/>
                  <a:pt x="919056" y="185351"/>
                </a:cubicBezTo>
                <a:cubicBezTo>
                  <a:pt x="910818" y="160638"/>
                  <a:pt x="916018" y="125661"/>
                  <a:pt x="894343" y="111211"/>
                </a:cubicBezTo>
                <a:cubicBezTo>
                  <a:pt x="881986" y="102973"/>
                  <a:pt x="868681" y="96005"/>
                  <a:pt x="857272" y="86497"/>
                </a:cubicBezTo>
                <a:cubicBezTo>
                  <a:pt x="843847" y="75310"/>
                  <a:pt x="836427" y="55917"/>
                  <a:pt x="820202" y="49427"/>
                </a:cubicBezTo>
                <a:cubicBezTo>
                  <a:pt x="738159" y="16610"/>
                  <a:pt x="658304" y="10655"/>
                  <a:pt x="573067" y="0"/>
                </a:cubicBezTo>
                <a:cubicBezTo>
                  <a:pt x="428905" y="4119"/>
                  <a:pt x="284602" y="4777"/>
                  <a:pt x="140580" y="12357"/>
                </a:cubicBezTo>
                <a:cubicBezTo>
                  <a:pt x="127573" y="13042"/>
                  <a:pt x="114896" y="18388"/>
                  <a:pt x="103510" y="24714"/>
                </a:cubicBezTo>
                <a:cubicBezTo>
                  <a:pt x="77546" y="39139"/>
                  <a:pt x="29370" y="74141"/>
                  <a:pt x="29370" y="74141"/>
                </a:cubicBezTo>
                <a:cubicBezTo>
                  <a:pt x="5435" y="145944"/>
                  <a:pt x="-16224" y="176399"/>
                  <a:pt x="17013" y="259492"/>
                </a:cubicBezTo>
                <a:cubicBezTo>
                  <a:pt x="21850" y="271586"/>
                  <a:pt x="42648" y="265612"/>
                  <a:pt x="54083" y="271849"/>
                </a:cubicBezTo>
                <a:cubicBezTo>
                  <a:pt x="88196" y="290456"/>
                  <a:pt x="115575" y="322957"/>
                  <a:pt x="152937" y="333632"/>
                </a:cubicBezTo>
                <a:lnTo>
                  <a:pt x="239434" y="358346"/>
                </a:lnTo>
                <a:cubicBezTo>
                  <a:pt x="251910" y="362089"/>
                  <a:pt x="263813" y="367774"/>
                  <a:pt x="276505" y="370703"/>
                </a:cubicBezTo>
                <a:cubicBezTo>
                  <a:pt x="317434" y="380148"/>
                  <a:pt x="400072" y="395416"/>
                  <a:pt x="400072" y="395416"/>
                </a:cubicBezTo>
                <a:cubicBezTo>
                  <a:pt x="535996" y="391297"/>
                  <a:pt x="672068" y="390602"/>
                  <a:pt x="807845" y="383059"/>
                </a:cubicBezTo>
                <a:cubicBezTo>
                  <a:pt x="820850" y="382337"/>
                  <a:pt x="833266" y="376528"/>
                  <a:pt x="844916" y="370703"/>
                </a:cubicBezTo>
                <a:cubicBezTo>
                  <a:pt x="858199" y="364062"/>
                  <a:pt x="869629" y="354227"/>
                  <a:pt x="881986" y="345989"/>
                </a:cubicBezTo>
                <a:cubicBezTo>
                  <a:pt x="931559" y="271629"/>
                  <a:pt x="927895" y="295190"/>
                  <a:pt x="881986" y="148281"/>
                </a:cubicBezTo>
                <a:cubicBezTo>
                  <a:pt x="876774" y="131601"/>
                  <a:pt x="856103" y="124636"/>
                  <a:pt x="844916" y="111211"/>
                </a:cubicBezTo>
                <a:cubicBezTo>
                  <a:pt x="835409" y="99802"/>
                  <a:pt x="832559" y="82379"/>
                  <a:pt x="820202" y="74141"/>
                </a:cubicBezTo>
                <a:cubicBezTo>
                  <a:pt x="806071" y="64721"/>
                  <a:pt x="787104" y="66450"/>
                  <a:pt x="770775" y="61784"/>
                </a:cubicBezTo>
                <a:cubicBezTo>
                  <a:pt x="758251" y="58206"/>
                  <a:pt x="746229" y="53005"/>
                  <a:pt x="733705" y="49427"/>
                </a:cubicBezTo>
                <a:cubicBezTo>
                  <a:pt x="578571" y="5102"/>
                  <a:pt x="529254" y="37070"/>
                  <a:pt x="288862" y="37070"/>
                </a:cubicBezTo>
              </a:path>
            </a:pathLst>
          </a:cu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3637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Redo and Undo</a:t>
            </a:r>
            <a:endParaRPr lang="en-US" dirty="0"/>
          </a:p>
        </p:txBody>
      </p:sp>
      <p:sp>
        <p:nvSpPr>
          <p:cNvPr id="3" name="Content Placeholder 2"/>
          <p:cNvSpPr>
            <a:spLocks noGrp="1"/>
          </p:cNvSpPr>
          <p:nvPr>
            <p:ph sz="half" idx="1"/>
          </p:nvPr>
        </p:nvSpPr>
        <p:spPr>
          <a:xfrm>
            <a:off x="2891481" y="1782763"/>
            <a:ext cx="4995219" cy="836869"/>
          </a:xfrm>
        </p:spPr>
        <p:txBody>
          <a:bodyPr>
            <a:normAutofit/>
          </a:bodyPr>
          <a:lstStyle/>
          <a:p>
            <a:pPr marL="0" indent="0">
              <a:buNone/>
            </a:pPr>
            <a:r>
              <a:rPr lang="en-US" dirty="0"/>
              <a:t>Undo reverses the last action you performed, and Redo undoes the last Undo action.</a:t>
            </a:r>
          </a:p>
        </p:txBody>
      </p:sp>
      <p:pic>
        <p:nvPicPr>
          <p:cNvPr id="4" name="Picture 3" descr="The redo &amp; undo button in the editing toolbar." title="Redo &amp; Undo Butt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350" y="1930400"/>
            <a:ext cx="977900" cy="431800"/>
          </a:xfrm>
          <a:prstGeom prst="rect">
            <a:avLst/>
          </a:prstGeom>
        </p:spPr>
      </p:pic>
    </p:spTree>
    <p:extLst>
      <p:ext uri="{BB962C8B-B14F-4D97-AF65-F5344CB8AC3E}">
        <p14:creationId xmlns:p14="http://schemas.microsoft.com/office/powerpoint/2010/main" val="1681771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Formats Dropdown</a:t>
            </a:r>
            <a:endParaRPr lang="en-US" dirty="0"/>
          </a:p>
        </p:txBody>
      </p:sp>
      <p:sp>
        <p:nvSpPr>
          <p:cNvPr id="3" name="Content Placeholder 2"/>
          <p:cNvSpPr>
            <a:spLocks noGrp="1"/>
          </p:cNvSpPr>
          <p:nvPr>
            <p:ph sz="half" idx="1"/>
          </p:nvPr>
        </p:nvSpPr>
        <p:spPr>
          <a:xfrm>
            <a:off x="5239265" y="1782763"/>
            <a:ext cx="2647435" cy="1887194"/>
          </a:xfrm>
        </p:spPr>
        <p:txBody>
          <a:bodyPr>
            <a:normAutofit/>
          </a:bodyPr>
          <a:lstStyle/>
          <a:p>
            <a:pPr marL="0" indent="0">
              <a:buNone/>
            </a:pPr>
            <a:r>
              <a:rPr lang="en-US" dirty="0" smtClean="0"/>
              <a:t>This area is equivalent to the Style selector dropdown box. Headers contains the Heading and Subheading styles.</a:t>
            </a:r>
            <a:endParaRPr lang="en-US" dirty="0"/>
          </a:p>
        </p:txBody>
      </p:sp>
      <p:pic>
        <p:nvPicPr>
          <p:cNvPr id="6" name="Picture 5" descr="Shows heading &amp; subheading styles in the Formats dropdown." title="Headings in the Formats Dropdow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4" y="1782763"/>
            <a:ext cx="4254500" cy="3619500"/>
          </a:xfrm>
          <a:prstGeom prst="rect">
            <a:avLst/>
          </a:prstGeom>
        </p:spPr>
      </p:pic>
    </p:spTree>
    <p:extLst>
      <p:ext uri="{BB962C8B-B14F-4D97-AF65-F5344CB8AC3E}">
        <p14:creationId xmlns:p14="http://schemas.microsoft.com/office/powerpoint/2010/main" val="869179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Formats Dropdown Cont.</a:t>
            </a:r>
            <a:endParaRPr lang="en-US" dirty="0"/>
          </a:p>
        </p:txBody>
      </p:sp>
      <p:sp>
        <p:nvSpPr>
          <p:cNvPr id="3" name="Content Placeholder 2"/>
          <p:cNvSpPr>
            <a:spLocks noGrp="1"/>
          </p:cNvSpPr>
          <p:nvPr>
            <p:ph sz="half" idx="1"/>
          </p:nvPr>
        </p:nvSpPr>
        <p:spPr>
          <a:xfrm>
            <a:off x="4893276" y="1782762"/>
            <a:ext cx="3161511" cy="3790135"/>
          </a:xfrm>
        </p:spPr>
        <p:txBody>
          <a:bodyPr>
            <a:normAutofit/>
          </a:bodyPr>
          <a:lstStyle/>
          <a:p>
            <a:pPr marL="0" indent="0">
              <a:buNone/>
            </a:pPr>
            <a:r>
              <a:rPr lang="en-US" dirty="0" smtClean="0"/>
              <a:t>Block contains styles you’ll seldom use. When you add content, paragraph styles are automatically added. There may be an odd occurrence where you need to apply it. </a:t>
            </a:r>
          </a:p>
          <a:p>
            <a:pPr marL="0" indent="0">
              <a:buNone/>
            </a:pPr>
            <a:r>
              <a:rPr lang="en-US" dirty="0" err="1" smtClean="0"/>
              <a:t>Blockquote</a:t>
            </a:r>
            <a:r>
              <a:rPr lang="en-US" dirty="0" smtClean="0"/>
              <a:t> is used for quotes.</a:t>
            </a:r>
          </a:p>
          <a:p>
            <a:pPr marL="0" indent="0">
              <a:buNone/>
            </a:pPr>
            <a:r>
              <a:rPr lang="en-US" dirty="0" err="1" smtClean="0"/>
              <a:t>Div</a:t>
            </a:r>
            <a:r>
              <a:rPr lang="en-US" dirty="0" smtClean="0"/>
              <a:t> is used by the web team, and shouldn’t be used by editors.</a:t>
            </a:r>
            <a:endParaRPr lang="en-US" dirty="0"/>
          </a:p>
        </p:txBody>
      </p:sp>
      <p:pic>
        <p:nvPicPr>
          <p:cNvPr id="4" name="Picture 3" descr="Showing options available in the Block area of the Formats dropdown." title=" Block in the Formats Dropdow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4" y="1782763"/>
            <a:ext cx="4127500" cy="3632200"/>
          </a:xfrm>
          <a:prstGeom prst="rect">
            <a:avLst/>
          </a:prstGeom>
        </p:spPr>
      </p:pic>
    </p:spTree>
    <p:extLst>
      <p:ext uri="{BB962C8B-B14F-4D97-AF65-F5344CB8AC3E}">
        <p14:creationId xmlns:p14="http://schemas.microsoft.com/office/powerpoint/2010/main" val="1884349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Formats </a:t>
            </a:r>
            <a:r>
              <a:rPr lang="en-US" dirty="0" smtClean="0"/>
              <a:t>Dropdown: Additional Options</a:t>
            </a:r>
            <a:endParaRPr lang="en-US" dirty="0"/>
          </a:p>
        </p:txBody>
      </p:sp>
      <p:sp>
        <p:nvSpPr>
          <p:cNvPr id="3" name="Content Placeholder 2"/>
          <p:cNvSpPr>
            <a:spLocks noGrp="1"/>
          </p:cNvSpPr>
          <p:nvPr>
            <p:ph sz="half" idx="1"/>
          </p:nvPr>
        </p:nvSpPr>
        <p:spPr>
          <a:xfrm>
            <a:off x="2928552" y="1782762"/>
            <a:ext cx="5126236" cy="4284405"/>
          </a:xfrm>
        </p:spPr>
        <p:txBody>
          <a:bodyPr>
            <a:normAutofit/>
          </a:bodyPr>
          <a:lstStyle/>
          <a:p>
            <a:pPr marL="0" indent="0">
              <a:buNone/>
            </a:pPr>
            <a:r>
              <a:rPr lang="en-US" dirty="0"/>
              <a:t>Y</a:t>
            </a:r>
            <a:r>
              <a:rPr lang="en-US" dirty="0" smtClean="0"/>
              <a:t>ou’ll only need to use </a:t>
            </a:r>
            <a:r>
              <a:rPr lang="en-US" dirty="0" err="1" smtClean="0"/>
              <a:t>p.callout</a:t>
            </a:r>
            <a:r>
              <a:rPr lang="en-US" dirty="0" smtClean="0"/>
              <a:t> for call out boxes.</a:t>
            </a:r>
          </a:p>
          <a:p>
            <a:pPr marL="0" indent="0">
              <a:buNone/>
            </a:pPr>
            <a:r>
              <a:rPr lang="en-US" dirty="0" smtClean="0"/>
              <a:t>You can use Alignment to make text bold or italic, but since those options are already on the toolbar, it would make sense to use them instead.</a:t>
            </a:r>
          </a:p>
          <a:p>
            <a:pPr marL="0" indent="0">
              <a:buNone/>
            </a:pPr>
            <a:r>
              <a:rPr lang="en-US" dirty="0" smtClean="0"/>
              <a:t>Discreet is disabled.</a:t>
            </a:r>
          </a:p>
          <a:p>
            <a:pPr marL="0" indent="0">
              <a:buNone/>
            </a:pPr>
            <a:r>
              <a:rPr lang="en-US" dirty="0" smtClean="0"/>
              <a:t>Please don’t use </a:t>
            </a:r>
            <a:r>
              <a:rPr lang="en-US" dirty="0" err="1" smtClean="0"/>
              <a:t>div.portalMessage</a:t>
            </a:r>
            <a:r>
              <a:rPr lang="en-US" dirty="0" smtClean="0"/>
              <a:t>.</a:t>
            </a:r>
          </a:p>
          <a:p>
            <a:pPr marL="0" indent="0">
              <a:buNone/>
            </a:pPr>
            <a:r>
              <a:rPr lang="en-US" dirty="0" smtClean="0"/>
              <a:t>I’m hoping to be able to remove some of these options, but that’s still a work in progress.</a:t>
            </a:r>
            <a:endParaRPr lang="en-US" dirty="0"/>
          </a:p>
        </p:txBody>
      </p:sp>
      <p:pic>
        <p:nvPicPr>
          <p:cNvPr id="5" name="Picture 4" descr="Displays all the options in the Formats dropdown." title="Formats Dropdown Opti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4" y="1782762"/>
            <a:ext cx="2108200" cy="3619500"/>
          </a:xfrm>
          <a:prstGeom prst="rect">
            <a:avLst/>
          </a:prstGeom>
        </p:spPr>
      </p:pic>
    </p:spTree>
    <p:extLst>
      <p:ext uri="{BB962C8B-B14F-4D97-AF65-F5344CB8AC3E}">
        <p14:creationId xmlns:p14="http://schemas.microsoft.com/office/powerpoint/2010/main" val="248815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Bulleted/Numbered Lists</a:t>
            </a:r>
            <a:endParaRPr lang="en-US" dirty="0"/>
          </a:p>
        </p:txBody>
      </p:sp>
      <p:sp>
        <p:nvSpPr>
          <p:cNvPr id="3" name="Content Placeholder 2"/>
          <p:cNvSpPr>
            <a:spLocks noGrp="1"/>
          </p:cNvSpPr>
          <p:nvPr>
            <p:ph sz="half" idx="1"/>
          </p:nvPr>
        </p:nvSpPr>
        <p:spPr>
          <a:xfrm>
            <a:off x="717550" y="4810125"/>
            <a:ext cx="7169150" cy="1738955"/>
          </a:xfrm>
        </p:spPr>
        <p:txBody>
          <a:bodyPr>
            <a:normAutofit/>
          </a:bodyPr>
          <a:lstStyle/>
          <a:p>
            <a:pPr marL="0" indent="0">
              <a:buNone/>
            </a:pPr>
            <a:r>
              <a:rPr lang="en-US" dirty="0" smtClean="0"/>
              <a:t>There are now several additional list style options available. It’s important to remember that professional, branded sites like ours should have a consistent look rather than using several styles to make content “stand out.”</a:t>
            </a:r>
          </a:p>
          <a:p>
            <a:pPr marL="0" indent="0">
              <a:buNone/>
            </a:pPr>
            <a:r>
              <a:rPr lang="en-US" dirty="0" smtClean="0"/>
              <a:t>Please only use Default unless you have nested lists.</a:t>
            </a:r>
            <a:endParaRPr lang="en-US" dirty="0"/>
          </a:p>
        </p:txBody>
      </p:sp>
      <p:pic>
        <p:nvPicPr>
          <p:cNvPr id="4" name="Picture 3" descr="The options available for numbered lists." title="Numbered List Opti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83" y="1782763"/>
            <a:ext cx="1498600" cy="2844800"/>
          </a:xfrm>
          <a:prstGeom prst="rect">
            <a:avLst/>
          </a:prstGeom>
        </p:spPr>
      </p:pic>
      <p:pic>
        <p:nvPicPr>
          <p:cNvPr id="5" name="Picture 4" descr="The options available for bulleted lists." title="Bulleted List Op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900" y="1782763"/>
            <a:ext cx="1181100" cy="2095500"/>
          </a:xfrm>
          <a:prstGeom prst="rect">
            <a:avLst/>
          </a:prstGeom>
        </p:spPr>
      </p:pic>
    </p:spTree>
    <p:extLst>
      <p:ext uri="{BB962C8B-B14F-4D97-AF65-F5344CB8AC3E}">
        <p14:creationId xmlns:p14="http://schemas.microsoft.com/office/powerpoint/2010/main" val="889298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Decrease &amp; Increase Indent</a:t>
            </a:r>
            <a:endParaRPr lang="en-US" dirty="0"/>
          </a:p>
        </p:txBody>
      </p:sp>
      <p:sp>
        <p:nvSpPr>
          <p:cNvPr id="3" name="Content Placeholder 2"/>
          <p:cNvSpPr>
            <a:spLocks noGrp="1"/>
          </p:cNvSpPr>
          <p:nvPr>
            <p:ph sz="half" idx="1"/>
          </p:nvPr>
        </p:nvSpPr>
        <p:spPr>
          <a:xfrm>
            <a:off x="2693773" y="1782764"/>
            <a:ext cx="5192927" cy="972794"/>
          </a:xfrm>
        </p:spPr>
        <p:txBody>
          <a:bodyPr>
            <a:normAutofit/>
          </a:bodyPr>
          <a:lstStyle/>
          <a:p>
            <a:pPr marL="0" indent="0">
              <a:buNone/>
            </a:pPr>
            <a:r>
              <a:rPr lang="en-US" dirty="0" smtClean="0"/>
              <a:t>These options should only be used for nested lists. They should NOT be used for aesthetics. </a:t>
            </a:r>
            <a:endParaRPr lang="en-US" dirty="0"/>
          </a:p>
        </p:txBody>
      </p:sp>
      <p:pic>
        <p:nvPicPr>
          <p:cNvPr id="5" name="Picture 4" descr="The buttons for decreasing &amp; increasing an indent." title="Decrease &amp; Increase Ind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177" y="1782763"/>
            <a:ext cx="838200" cy="330200"/>
          </a:xfrm>
          <a:prstGeom prst="rect">
            <a:avLst/>
          </a:prstGeom>
        </p:spPr>
      </p:pic>
    </p:spTree>
    <p:extLst>
      <p:ext uri="{BB962C8B-B14F-4D97-AF65-F5344CB8AC3E}">
        <p14:creationId xmlns:p14="http://schemas.microsoft.com/office/powerpoint/2010/main" val="12390639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A Link</a:t>
            </a:r>
            <a:endParaRPr lang="en-US" dirty="0"/>
          </a:p>
        </p:txBody>
      </p:sp>
      <p:sp>
        <p:nvSpPr>
          <p:cNvPr id="3" name="Content Placeholder 2"/>
          <p:cNvSpPr>
            <a:spLocks noGrp="1"/>
          </p:cNvSpPr>
          <p:nvPr>
            <p:ph sz="half" idx="1"/>
          </p:nvPr>
        </p:nvSpPr>
        <p:spPr>
          <a:xfrm>
            <a:off x="1705361" y="2070100"/>
            <a:ext cx="3904608" cy="584461"/>
          </a:xfrm>
        </p:spPr>
        <p:txBody>
          <a:bodyPr/>
          <a:lstStyle/>
          <a:p>
            <a:pPr marL="0" indent="0">
              <a:buNone/>
            </a:pPr>
            <a:r>
              <a:rPr lang="en-US" smtClean="0"/>
              <a:t>This works just like before.</a:t>
            </a:r>
            <a:endParaRPr lang="en-US" dirty="0"/>
          </a:p>
        </p:txBody>
      </p:sp>
      <p:pic>
        <p:nvPicPr>
          <p:cNvPr id="4" name="Picture 3" descr="The button used to remove a link." title="Remove Link Butt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050" y="2070100"/>
            <a:ext cx="469900" cy="381000"/>
          </a:xfrm>
          <a:prstGeom prst="rect">
            <a:avLst/>
          </a:prstGeom>
        </p:spPr>
      </p:pic>
    </p:spTree>
    <p:extLst>
      <p:ext uri="{BB962C8B-B14F-4D97-AF65-F5344CB8AC3E}">
        <p14:creationId xmlns:p14="http://schemas.microsoft.com/office/powerpoint/2010/main" val="821618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Inserting/Editing Links</a:t>
            </a:r>
            <a:endParaRPr lang="en-US" dirty="0"/>
          </a:p>
        </p:txBody>
      </p:sp>
      <p:pic>
        <p:nvPicPr>
          <p:cNvPr id="5" name="Picture 4" descr="The button used to insert or edit a link." title="Insert/Edit Link Butt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774" y="1755347"/>
            <a:ext cx="723900" cy="571500"/>
          </a:xfrm>
          <a:prstGeom prst="rect">
            <a:avLst/>
          </a:prstGeom>
        </p:spPr>
      </p:pic>
      <p:sp>
        <p:nvSpPr>
          <p:cNvPr id="3" name="Content Placeholder 2"/>
          <p:cNvSpPr>
            <a:spLocks noGrp="1"/>
          </p:cNvSpPr>
          <p:nvPr>
            <p:ph sz="half" idx="1"/>
          </p:nvPr>
        </p:nvSpPr>
        <p:spPr>
          <a:xfrm>
            <a:off x="1717717" y="1809277"/>
            <a:ext cx="2462045" cy="409942"/>
          </a:xfrm>
        </p:spPr>
        <p:txBody>
          <a:bodyPr/>
          <a:lstStyle/>
          <a:p>
            <a:pPr marL="0" indent="0">
              <a:buNone/>
            </a:pPr>
            <a:r>
              <a:rPr lang="en-US" dirty="0" smtClean="0"/>
              <a:t>Insert/Edit Link button</a:t>
            </a:r>
            <a:endParaRPr lang="en-US" dirty="0"/>
          </a:p>
        </p:txBody>
      </p:sp>
      <p:pic>
        <p:nvPicPr>
          <p:cNvPr id="8" name="Picture 7" descr="The form that allows a user to add a link. This displays the internal link option." title="Insert Links For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775" y="2974055"/>
            <a:ext cx="6982309" cy="3584819"/>
          </a:xfrm>
          <a:prstGeom prst="rect">
            <a:avLst/>
          </a:prstGeom>
        </p:spPr>
      </p:pic>
      <p:sp>
        <p:nvSpPr>
          <p:cNvPr id="4" name="TextBox 3"/>
          <p:cNvSpPr txBox="1"/>
          <p:nvPr/>
        </p:nvSpPr>
        <p:spPr>
          <a:xfrm>
            <a:off x="526465" y="2453469"/>
            <a:ext cx="2642261" cy="461665"/>
          </a:xfrm>
          <a:prstGeom prst="rect">
            <a:avLst/>
          </a:prstGeom>
          <a:noFill/>
        </p:spPr>
        <p:txBody>
          <a:bodyPr wrap="square" rtlCol="0">
            <a:spAutoFit/>
          </a:bodyPr>
          <a:lstStyle/>
          <a:p>
            <a:r>
              <a:rPr lang="en-US" sz="2400" b="1" dirty="0" smtClean="0">
                <a:solidFill>
                  <a:srgbClr val="E2751D"/>
                </a:solidFill>
              </a:rPr>
              <a:t>Internal Links</a:t>
            </a:r>
            <a:endParaRPr lang="en-US" sz="2400" b="1" dirty="0">
              <a:solidFill>
                <a:srgbClr val="E2751D"/>
              </a:solidFill>
            </a:endParaRPr>
          </a:p>
        </p:txBody>
      </p:sp>
    </p:spTree>
    <p:extLst>
      <p:ext uri="{BB962C8B-B14F-4D97-AF65-F5344CB8AC3E}">
        <p14:creationId xmlns:p14="http://schemas.microsoft.com/office/powerpoint/2010/main" val="10775097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Inserting/Editing </a:t>
            </a:r>
            <a:r>
              <a:rPr lang="en-US" dirty="0" smtClean="0"/>
              <a:t>Links: Internal Links</a:t>
            </a:r>
            <a:endParaRPr lang="en-US" dirty="0"/>
          </a:p>
        </p:txBody>
      </p:sp>
      <p:sp>
        <p:nvSpPr>
          <p:cNvPr id="3" name="Content Placeholder 2"/>
          <p:cNvSpPr>
            <a:spLocks noGrp="1"/>
          </p:cNvSpPr>
          <p:nvPr>
            <p:ph sz="half" idx="1"/>
          </p:nvPr>
        </p:nvSpPr>
        <p:spPr>
          <a:xfrm>
            <a:off x="596900" y="1803401"/>
            <a:ext cx="7569199" cy="2434968"/>
          </a:xfrm>
        </p:spPr>
        <p:txBody>
          <a:bodyPr>
            <a:noAutofit/>
          </a:bodyPr>
          <a:lstStyle/>
          <a:p>
            <a:pPr marL="0" indent="0">
              <a:buNone/>
            </a:pPr>
            <a:r>
              <a:rPr lang="en-US" sz="2400" b="1" dirty="0" smtClean="0">
                <a:solidFill>
                  <a:schemeClr val="accent3"/>
                </a:solidFill>
              </a:rPr>
              <a:t>Internal Links</a:t>
            </a:r>
          </a:p>
          <a:p>
            <a:pPr marL="0" indent="0">
              <a:buNone/>
            </a:pPr>
            <a:r>
              <a:rPr lang="en-US" sz="1500" dirty="0" smtClean="0"/>
              <a:t>The </a:t>
            </a:r>
            <a:r>
              <a:rPr lang="en-US" sz="1500" dirty="0"/>
              <a:t>Internal link option allows you to search for, or navigate to, the content item that you want to link to within the current website. </a:t>
            </a:r>
            <a:endParaRPr lang="en-US" sz="1500" dirty="0" smtClean="0"/>
          </a:p>
          <a:p>
            <a:pPr marL="0" indent="0">
              <a:buNone/>
            </a:pPr>
            <a:r>
              <a:rPr lang="en-US" sz="1500" dirty="0" smtClean="0"/>
              <a:t>For </a:t>
            </a:r>
            <a:r>
              <a:rPr lang="en-US" sz="1500" dirty="0"/>
              <a:t>accessibility purposes, the "target” should open in the same browser window. Don’t choose for it to open in a new </a:t>
            </a:r>
            <a:r>
              <a:rPr lang="en-US" sz="1500" dirty="0" smtClean="0"/>
              <a:t>one. </a:t>
            </a:r>
          </a:p>
        </p:txBody>
      </p:sp>
    </p:spTree>
    <p:extLst>
      <p:ext uri="{BB962C8B-B14F-4D97-AF65-F5344CB8AC3E}">
        <p14:creationId xmlns:p14="http://schemas.microsoft.com/office/powerpoint/2010/main" val="542862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Contents </a:t>
            </a:r>
            <a:r>
              <a:rPr lang="en-US" dirty="0" smtClean="0"/>
              <a:t>Area</a:t>
            </a:r>
            <a:endParaRPr lang="en-US" dirty="0"/>
          </a:p>
        </p:txBody>
      </p:sp>
      <p:pic>
        <p:nvPicPr>
          <p:cNvPr id="4" name="Picture 3" descr="A look at the contents area of the training folder." title="Plone Contents View"/>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3" y="1947676"/>
            <a:ext cx="7556313" cy="4755306"/>
          </a:xfrm>
          <a:prstGeom prst="rect">
            <a:avLst/>
          </a:prstGeom>
        </p:spPr>
      </p:pic>
    </p:spTree>
    <p:extLst>
      <p:ext uri="{BB962C8B-B14F-4D97-AF65-F5344CB8AC3E}">
        <p14:creationId xmlns:p14="http://schemas.microsoft.com/office/powerpoint/2010/main" val="39606122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Inserting/Editing </a:t>
            </a:r>
            <a:r>
              <a:rPr lang="en-US" dirty="0" smtClean="0"/>
              <a:t>Links: Upload Files Form</a:t>
            </a:r>
            <a:endParaRPr lang="en-US" dirty="0"/>
          </a:p>
        </p:txBody>
      </p:sp>
      <p:sp>
        <p:nvSpPr>
          <p:cNvPr id="3" name="Content Placeholder 2"/>
          <p:cNvSpPr>
            <a:spLocks noGrp="1"/>
          </p:cNvSpPr>
          <p:nvPr>
            <p:ph sz="half" idx="1"/>
          </p:nvPr>
        </p:nvSpPr>
        <p:spPr>
          <a:xfrm>
            <a:off x="596900" y="1729426"/>
            <a:ext cx="2004663" cy="477463"/>
          </a:xfrm>
        </p:spPr>
        <p:txBody>
          <a:bodyPr>
            <a:noAutofit/>
          </a:bodyPr>
          <a:lstStyle/>
          <a:p>
            <a:pPr marL="0" indent="0">
              <a:buNone/>
            </a:pPr>
            <a:r>
              <a:rPr lang="en-US" sz="2400" b="1" dirty="0" smtClean="0">
                <a:solidFill>
                  <a:srgbClr val="E2751D"/>
                </a:solidFill>
              </a:rPr>
              <a:t>Upload Files</a:t>
            </a:r>
          </a:p>
          <a:p>
            <a:pPr marL="0" indent="0">
              <a:buNone/>
            </a:pPr>
            <a:endParaRPr lang="en-US" sz="1500" dirty="0"/>
          </a:p>
        </p:txBody>
      </p:sp>
      <p:pic>
        <p:nvPicPr>
          <p:cNvPr id="6" name="Picture 5" descr="The form used to upload files using the insert/edit link button." title="Upload Fil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140" y="2471801"/>
            <a:ext cx="7262182" cy="3926733"/>
          </a:xfrm>
          <a:prstGeom prst="rect">
            <a:avLst/>
          </a:prstGeom>
        </p:spPr>
      </p:pic>
    </p:spTree>
    <p:extLst>
      <p:ext uri="{BB962C8B-B14F-4D97-AF65-F5344CB8AC3E}">
        <p14:creationId xmlns:p14="http://schemas.microsoft.com/office/powerpoint/2010/main" val="23855130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Inserting/Editing </a:t>
            </a:r>
            <a:r>
              <a:rPr lang="en-US" dirty="0" smtClean="0"/>
              <a:t>Links: Upload Files</a:t>
            </a:r>
            <a:endParaRPr lang="en-US" dirty="0"/>
          </a:p>
        </p:txBody>
      </p:sp>
      <p:sp>
        <p:nvSpPr>
          <p:cNvPr id="3" name="Content Placeholder 2"/>
          <p:cNvSpPr>
            <a:spLocks noGrp="1"/>
          </p:cNvSpPr>
          <p:nvPr>
            <p:ph sz="half" idx="1"/>
          </p:nvPr>
        </p:nvSpPr>
        <p:spPr>
          <a:xfrm>
            <a:off x="596900" y="1803401"/>
            <a:ext cx="7569199" cy="2570892"/>
          </a:xfrm>
        </p:spPr>
        <p:txBody>
          <a:bodyPr>
            <a:noAutofit/>
          </a:bodyPr>
          <a:lstStyle/>
          <a:p>
            <a:pPr marL="0" indent="0">
              <a:buNone/>
            </a:pPr>
            <a:r>
              <a:rPr lang="en-US" sz="2400" b="1" dirty="0" smtClean="0">
                <a:solidFill>
                  <a:srgbClr val="E2751D"/>
                </a:solidFill>
              </a:rPr>
              <a:t>Upload Files</a:t>
            </a:r>
          </a:p>
          <a:p>
            <a:pPr marL="0" indent="0">
              <a:buNone/>
            </a:pPr>
            <a:r>
              <a:rPr lang="en-US" sz="1500" dirty="0" smtClean="0"/>
              <a:t>The </a:t>
            </a:r>
            <a:r>
              <a:rPr lang="en-US" sz="1500" dirty="0"/>
              <a:t>Upload </a:t>
            </a:r>
            <a:r>
              <a:rPr lang="en-US" sz="1500" dirty="0" smtClean="0"/>
              <a:t>section </a:t>
            </a:r>
            <a:r>
              <a:rPr lang="en-US" sz="1500" dirty="0"/>
              <a:t>lets you upload a PDF, Office document, or other file. </a:t>
            </a:r>
            <a:r>
              <a:rPr lang="en-US" sz="1500" dirty="0" smtClean="0"/>
              <a:t>The upload will </a:t>
            </a:r>
            <a:r>
              <a:rPr lang="en-US" sz="1500" dirty="0"/>
              <a:t>be stored in the same </a:t>
            </a:r>
            <a:r>
              <a:rPr lang="en-US" sz="1500" dirty="0" smtClean="0"/>
              <a:t>folder </a:t>
            </a:r>
            <a:r>
              <a:rPr lang="en-US" sz="1500" dirty="0"/>
              <a:t>as the content item you are editing</a:t>
            </a:r>
            <a:r>
              <a:rPr lang="en-US" sz="1500" dirty="0" smtClean="0"/>
              <a:t>.</a:t>
            </a:r>
          </a:p>
          <a:p>
            <a:pPr marL="0" indent="0">
              <a:buNone/>
            </a:pPr>
            <a:r>
              <a:rPr lang="en-US" sz="1500" dirty="0" smtClean="0"/>
              <a:t>If you are adding a file that normally would be stored in a Documents folder, this option won’t work, as the page, event, or news item isn’t stored in that folder. You’ll want to upload the file in the traditional manor.</a:t>
            </a:r>
          </a:p>
          <a:p>
            <a:pPr marL="0" indent="0">
              <a:buNone/>
            </a:pPr>
            <a:endParaRPr lang="en-US" sz="1500" dirty="0"/>
          </a:p>
        </p:txBody>
      </p:sp>
    </p:spTree>
    <p:extLst>
      <p:ext uri="{BB962C8B-B14F-4D97-AF65-F5344CB8AC3E}">
        <p14:creationId xmlns:p14="http://schemas.microsoft.com/office/powerpoint/2010/main" val="4665301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Inserting/Editing </a:t>
            </a:r>
            <a:r>
              <a:rPr lang="en-US" dirty="0" smtClean="0"/>
              <a:t>Links: External Links Form</a:t>
            </a:r>
            <a:endParaRPr lang="en-US" dirty="0"/>
          </a:p>
        </p:txBody>
      </p:sp>
      <p:sp>
        <p:nvSpPr>
          <p:cNvPr id="3" name="Content Placeholder 2"/>
          <p:cNvSpPr>
            <a:spLocks noGrp="1"/>
          </p:cNvSpPr>
          <p:nvPr>
            <p:ph sz="half" idx="1"/>
          </p:nvPr>
        </p:nvSpPr>
        <p:spPr>
          <a:xfrm>
            <a:off x="596900" y="1803400"/>
            <a:ext cx="2288245" cy="477463"/>
          </a:xfrm>
        </p:spPr>
        <p:txBody>
          <a:bodyPr>
            <a:noAutofit/>
          </a:bodyPr>
          <a:lstStyle/>
          <a:p>
            <a:pPr marL="0" indent="0">
              <a:buNone/>
            </a:pPr>
            <a:r>
              <a:rPr lang="en-US" sz="2400" b="1" dirty="0" smtClean="0">
                <a:solidFill>
                  <a:srgbClr val="E2751D"/>
                </a:solidFill>
              </a:rPr>
              <a:t>External Links</a:t>
            </a:r>
          </a:p>
        </p:txBody>
      </p:sp>
      <p:pic>
        <p:nvPicPr>
          <p:cNvPr id="4" name="Picture 3" descr="How to add an external link using the insert/edit links button." title="External Link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481" y="2504193"/>
            <a:ext cx="7977286" cy="3009196"/>
          </a:xfrm>
          <a:prstGeom prst="rect">
            <a:avLst/>
          </a:prstGeom>
        </p:spPr>
      </p:pic>
    </p:spTree>
    <p:extLst>
      <p:ext uri="{BB962C8B-B14F-4D97-AF65-F5344CB8AC3E}">
        <p14:creationId xmlns:p14="http://schemas.microsoft.com/office/powerpoint/2010/main" val="26697455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Inserting/Editing </a:t>
            </a:r>
            <a:r>
              <a:rPr lang="en-US" dirty="0" smtClean="0"/>
              <a:t>Links: External Links</a:t>
            </a:r>
            <a:endParaRPr lang="en-US" dirty="0"/>
          </a:p>
        </p:txBody>
      </p:sp>
      <p:sp>
        <p:nvSpPr>
          <p:cNvPr id="3" name="Content Placeholder 2"/>
          <p:cNvSpPr>
            <a:spLocks noGrp="1"/>
          </p:cNvSpPr>
          <p:nvPr>
            <p:ph sz="half" idx="1"/>
          </p:nvPr>
        </p:nvSpPr>
        <p:spPr>
          <a:xfrm>
            <a:off x="596900" y="1803400"/>
            <a:ext cx="7569199" cy="4610101"/>
          </a:xfrm>
        </p:spPr>
        <p:txBody>
          <a:bodyPr>
            <a:noAutofit/>
          </a:bodyPr>
          <a:lstStyle/>
          <a:p>
            <a:pPr marL="0" indent="0">
              <a:buNone/>
            </a:pPr>
            <a:r>
              <a:rPr lang="en-US" sz="2400" b="1" dirty="0" smtClean="0">
                <a:solidFill>
                  <a:srgbClr val="E2751D"/>
                </a:solidFill>
              </a:rPr>
              <a:t>External Links</a:t>
            </a:r>
          </a:p>
          <a:p>
            <a:pPr marL="0" indent="0">
              <a:buNone/>
            </a:pPr>
            <a:r>
              <a:rPr lang="en-US" sz="1500" dirty="0" smtClean="0"/>
              <a:t>The </a:t>
            </a:r>
            <a:r>
              <a:rPr lang="en-US" sz="1500" dirty="0"/>
              <a:t>External link option allows you to link to other website’s content. When linking to external sites, make sure you include the </a:t>
            </a:r>
            <a:r>
              <a:rPr lang="en-US" sz="1500" i="1" dirty="0"/>
              <a:t>complete</a:t>
            </a:r>
            <a:r>
              <a:rPr lang="en-US" sz="1500" dirty="0"/>
              <a:t> link, including the "http//" or "https://" part. For accessibility purposes, the "target” should open in the same browser window. Don’t choose for it to open in a new </a:t>
            </a:r>
            <a:r>
              <a:rPr lang="en-US" sz="1500" dirty="0" smtClean="0"/>
              <a:t>one.</a:t>
            </a:r>
            <a:endParaRPr lang="en-US" sz="1500" dirty="0"/>
          </a:p>
        </p:txBody>
      </p:sp>
    </p:spTree>
    <p:extLst>
      <p:ext uri="{BB962C8B-B14F-4D97-AF65-F5344CB8AC3E}">
        <p14:creationId xmlns:p14="http://schemas.microsoft.com/office/powerpoint/2010/main" val="32818078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Inserting/Editing </a:t>
            </a:r>
            <a:r>
              <a:rPr lang="en-US" dirty="0" smtClean="0"/>
              <a:t>Links: Email &amp; Anchor</a:t>
            </a:r>
            <a:endParaRPr lang="en-US" dirty="0"/>
          </a:p>
        </p:txBody>
      </p:sp>
      <p:sp>
        <p:nvSpPr>
          <p:cNvPr id="3" name="Content Placeholder 2"/>
          <p:cNvSpPr>
            <a:spLocks noGrp="1"/>
          </p:cNvSpPr>
          <p:nvPr>
            <p:ph sz="half" idx="1"/>
          </p:nvPr>
        </p:nvSpPr>
        <p:spPr>
          <a:xfrm>
            <a:off x="596900" y="1803400"/>
            <a:ext cx="7569199" cy="4610101"/>
          </a:xfrm>
        </p:spPr>
        <p:txBody>
          <a:bodyPr>
            <a:noAutofit/>
          </a:bodyPr>
          <a:lstStyle/>
          <a:p>
            <a:pPr marL="0" indent="0">
              <a:buNone/>
            </a:pPr>
            <a:r>
              <a:rPr lang="en-US" sz="1500" dirty="0"/>
              <a:t>The Email option lets you create a mailto: link, which will open in the user's email program. You can optionally set a subject for the email, although your visitor will always be able to override it. So setting the Email Subject is more a helpful suggestion</a:t>
            </a:r>
            <a:r>
              <a:rPr lang="en-US" sz="1500" dirty="0" smtClean="0"/>
              <a:t>.</a:t>
            </a:r>
          </a:p>
          <a:p>
            <a:pPr marL="0" indent="0">
              <a:buNone/>
            </a:pPr>
            <a:r>
              <a:rPr lang="en-US" sz="1500" dirty="0" smtClean="0"/>
              <a:t>The Anchor link is not used.</a:t>
            </a:r>
            <a:endParaRPr lang="en-US" sz="1500" dirty="0"/>
          </a:p>
        </p:txBody>
      </p:sp>
    </p:spTree>
    <p:extLst>
      <p:ext uri="{BB962C8B-B14F-4D97-AF65-F5344CB8AC3E}">
        <p14:creationId xmlns:p14="http://schemas.microsoft.com/office/powerpoint/2010/main" val="19228061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Inserting/Editing Images</a:t>
            </a:r>
            <a:endParaRPr lang="en-US" dirty="0"/>
          </a:p>
        </p:txBody>
      </p:sp>
      <p:sp>
        <p:nvSpPr>
          <p:cNvPr id="3" name="Content Placeholder 2"/>
          <p:cNvSpPr>
            <a:spLocks noGrp="1"/>
          </p:cNvSpPr>
          <p:nvPr>
            <p:ph sz="half" idx="1"/>
          </p:nvPr>
        </p:nvSpPr>
        <p:spPr>
          <a:xfrm>
            <a:off x="1717717" y="1846263"/>
            <a:ext cx="6168983" cy="517571"/>
          </a:xfrm>
        </p:spPr>
        <p:txBody>
          <a:bodyPr>
            <a:normAutofit fontScale="92500" lnSpcReduction="20000"/>
          </a:bodyPr>
          <a:lstStyle/>
          <a:p>
            <a:pPr marL="0" indent="0">
              <a:buNone/>
            </a:pPr>
            <a:r>
              <a:rPr lang="en-US" dirty="0" smtClean="0"/>
              <a:t>Don’t do it! This is for the Web team’s use. If you need images added, please submit a request through Service Now.</a:t>
            </a:r>
            <a:endParaRPr lang="en-US" dirty="0"/>
          </a:p>
        </p:txBody>
      </p:sp>
      <p:pic>
        <p:nvPicPr>
          <p:cNvPr id="5" name="Picture 4" descr="The button, used only by the web team, to upload images." title="Images Butt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650" y="1854200"/>
            <a:ext cx="393700" cy="381000"/>
          </a:xfrm>
          <a:prstGeom prst="rect">
            <a:avLst/>
          </a:prstGeom>
        </p:spPr>
      </p:pic>
    </p:spTree>
    <p:extLst>
      <p:ext uri="{BB962C8B-B14F-4D97-AF65-F5344CB8AC3E}">
        <p14:creationId xmlns:p14="http://schemas.microsoft.com/office/powerpoint/2010/main" val="24044363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a:t>
            </a:r>
            <a:endParaRPr lang="en-US" dirty="0"/>
          </a:p>
        </p:txBody>
      </p:sp>
      <p:pic>
        <p:nvPicPr>
          <p:cNvPr id="3" name="Picture 2" descr="Displays state of object, as well as allowing editor to change the state from published to private, and vise versa." title="Change State in Editor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174" y="2171700"/>
            <a:ext cx="3733800" cy="3784600"/>
          </a:xfrm>
          <a:prstGeom prst="rect">
            <a:avLst/>
          </a:prstGeom>
        </p:spPr>
      </p:pic>
      <p:sp>
        <p:nvSpPr>
          <p:cNvPr id="4" name="TextBox 3"/>
          <p:cNvSpPr txBox="1"/>
          <p:nvPr/>
        </p:nvSpPr>
        <p:spPr>
          <a:xfrm>
            <a:off x="5004485" y="2171700"/>
            <a:ext cx="3050301" cy="3139321"/>
          </a:xfrm>
          <a:prstGeom prst="rect">
            <a:avLst/>
          </a:prstGeom>
          <a:noFill/>
        </p:spPr>
        <p:txBody>
          <a:bodyPr wrap="square" rtlCol="0">
            <a:spAutoFit/>
          </a:bodyPr>
          <a:lstStyle/>
          <a:p>
            <a:r>
              <a:rPr lang="en-US" dirty="0" smtClean="0"/>
              <a:t>You can change the state of a page by choosing this from the side toolbar. </a:t>
            </a:r>
          </a:p>
          <a:p>
            <a:endParaRPr lang="en-US" dirty="0"/>
          </a:p>
          <a:p>
            <a:r>
              <a:rPr lang="en-US" dirty="0" smtClean="0"/>
              <a:t>Published and Retract are the two options we use. Remember that files and images don’t have a state. They’re automatically available for viewing by the public.</a:t>
            </a:r>
            <a:endParaRPr lang="en-US" dirty="0"/>
          </a:p>
        </p:txBody>
      </p:sp>
    </p:spTree>
    <p:extLst>
      <p:ext uri="{BB962C8B-B14F-4D97-AF65-F5344CB8AC3E}">
        <p14:creationId xmlns:p14="http://schemas.microsoft.com/office/powerpoint/2010/main" val="30600010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New</a:t>
            </a:r>
            <a:endParaRPr lang="en-US" dirty="0"/>
          </a:p>
        </p:txBody>
      </p:sp>
      <p:pic>
        <p:nvPicPr>
          <p:cNvPr id="4" name="Picture 3" descr="The Add New option found in the editor bar." title="Add New in Editor B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4" y="2167333"/>
            <a:ext cx="3200400" cy="4432300"/>
          </a:xfrm>
          <a:prstGeom prst="rect">
            <a:avLst/>
          </a:prstGeom>
        </p:spPr>
      </p:pic>
      <p:sp>
        <p:nvSpPr>
          <p:cNvPr id="3" name="TextBox 2"/>
          <p:cNvSpPr txBox="1"/>
          <p:nvPr/>
        </p:nvSpPr>
        <p:spPr>
          <a:xfrm>
            <a:off x="4374291" y="2167333"/>
            <a:ext cx="3336325" cy="1200329"/>
          </a:xfrm>
          <a:prstGeom prst="rect">
            <a:avLst/>
          </a:prstGeom>
          <a:noFill/>
        </p:spPr>
        <p:txBody>
          <a:bodyPr wrap="square" rtlCol="0">
            <a:spAutoFit/>
          </a:bodyPr>
          <a:lstStyle/>
          <a:p>
            <a:r>
              <a:rPr lang="en-US" dirty="0" smtClean="0"/>
              <a:t>This should look very familiar to you. The most common content types you’ll pick are Event, File, Folder, and Page.</a:t>
            </a:r>
            <a:endParaRPr lang="en-US" dirty="0"/>
          </a:p>
        </p:txBody>
      </p:sp>
    </p:spTree>
    <p:extLst>
      <p:ext uri="{BB962C8B-B14F-4D97-AF65-F5344CB8AC3E}">
        <p14:creationId xmlns:p14="http://schemas.microsoft.com/office/powerpoint/2010/main" val="19677725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New Event</a:t>
            </a:r>
            <a:endParaRPr lang="en-US" dirty="0"/>
          </a:p>
        </p:txBody>
      </p:sp>
      <p:sp>
        <p:nvSpPr>
          <p:cNvPr id="3" name="Content Placeholder 2"/>
          <p:cNvSpPr>
            <a:spLocks noGrp="1"/>
          </p:cNvSpPr>
          <p:nvPr>
            <p:ph sz="half" idx="1"/>
          </p:nvPr>
        </p:nvSpPr>
        <p:spPr>
          <a:xfrm>
            <a:off x="6413158" y="1846263"/>
            <a:ext cx="1754658" cy="2713380"/>
          </a:xfrm>
        </p:spPr>
        <p:txBody>
          <a:bodyPr>
            <a:normAutofit/>
          </a:bodyPr>
          <a:lstStyle/>
          <a:p>
            <a:pPr marL="0" indent="0">
              <a:buNone/>
            </a:pPr>
            <a:r>
              <a:rPr lang="en-US" dirty="0" smtClean="0"/>
              <a:t>The Event content type also </a:t>
            </a:r>
            <a:r>
              <a:rPr lang="en-US" smtClean="0"/>
              <a:t>has several changes</a:t>
            </a:r>
            <a:r>
              <a:rPr lang="en-US" dirty="0" smtClean="0"/>
              <a:t>. If you don’t already add events, you won’t need to start.</a:t>
            </a:r>
            <a:endParaRPr lang="en-US" dirty="0"/>
          </a:p>
        </p:txBody>
      </p:sp>
      <p:pic>
        <p:nvPicPr>
          <p:cNvPr id="4" name="Picture 3" descr="The form that displays when an editor adds a new event." title="Add New Event For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475" y="1846263"/>
            <a:ext cx="6011598" cy="4050285"/>
          </a:xfrm>
          <a:prstGeom prst="rect">
            <a:avLst/>
          </a:prstGeom>
        </p:spPr>
      </p:pic>
    </p:spTree>
    <p:extLst>
      <p:ext uri="{BB962C8B-B14F-4D97-AF65-F5344CB8AC3E}">
        <p14:creationId xmlns:p14="http://schemas.microsoft.com/office/powerpoint/2010/main" val="34856486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New </a:t>
            </a:r>
            <a:r>
              <a:rPr lang="en-US" dirty="0" smtClean="0"/>
              <a:t>Event: Start/End Dates</a:t>
            </a:r>
            <a:endParaRPr lang="en-US" dirty="0"/>
          </a:p>
        </p:txBody>
      </p:sp>
      <p:sp>
        <p:nvSpPr>
          <p:cNvPr id="5" name="Text Placeholder 4"/>
          <p:cNvSpPr>
            <a:spLocks noGrp="1"/>
          </p:cNvSpPr>
          <p:nvPr>
            <p:ph type="body" idx="1"/>
          </p:nvPr>
        </p:nvSpPr>
        <p:spPr/>
        <p:txBody>
          <a:bodyPr/>
          <a:lstStyle/>
          <a:p>
            <a:r>
              <a:rPr lang="en-US" dirty="0" smtClean="0"/>
              <a:t>Event </a:t>
            </a:r>
            <a:r>
              <a:rPr lang="en-US" dirty="0" smtClean="0"/>
              <a:t>Start/End </a:t>
            </a:r>
            <a:r>
              <a:rPr lang="en-US" dirty="0" smtClean="0"/>
              <a:t>Dates</a:t>
            </a:r>
            <a:endParaRPr lang="en-US" dirty="0"/>
          </a:p>
        </p:txBody>
      </p:sp>
      <p:sp>
        <p:nvSpPr>
          <p:cNvPr id="6" name="Text Placeholder 5"/>
          <p:cNvSpPr>
            <a:spLocks noGrp="1"/>
          </p:cNvSpPr>
          <p:nvPr>
            <p:ph type="body" sz="quarter" idx="3"/>
          </p:nvPr>
        </p:nvSpPr>
        <p:spPr>
          <a:solidFill>
            <a:schemeClr val="accent3"/>
          </a:solidFill>
        </p:spPr>
        <p:txBody>
          <a:bodyPr/>
          <a:lstStyle/>
          <a:p>
            <a:r>
              <a:rPr lang="en-US" dirty="0" smtClean="0"/>
              <a:t>Time</a:t>
            </a:r>
            <a:endParaRPr lang="en-US" dirty="0"/>
          </a:p>
        </p:txBody>
      </p:sp>
      <p:pic>
        <p:nvPicPr>
          <p:cNvPr id="8" name="Picture 7" descr="A calendar that allows a user to pick a start &amp; end date for an event." title="Start/End Dates Calend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988" y="2642913"/>
            <a:ext cx="3643153" cy="3386421"/>
          </a:xfrm>
          <a:prstGeom prst="rect">
            <a:avLst/>
          </a:prstGeom>
        </p:spPr>
      </p:pic>
      <p:pic>
        <p:nvPicPr>
          <p:cNvPr id="9" name="Picture 8" descr="The option to add a time to an event." title="Time of Ev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9839" y="2642913"/>
            <a:ext cx="2273300" cy="3911600"/>
          </a:xfrm>
          <a:prstGeom prst="rect">
            <a:avLst/>
          </a:prstGeom>
        </p:spPr>
      </p:pic>
    </p:spTree>
    <p:extLst>
      <p:ext uri="{BB962C8B-B14F-4D97-AF65-F5344CB8AC3E}">
        <p14:creationId xmlns:p14="http://schemas.microsoft.com/office/powerpoint/2010/main" val="575448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Column Configuration and Display</a:t>
            </a:r>
            <a:endParaRPr lang="en-US" dirty="0"/>
          </a:p>
        </p:txBody>
      </p:sp>
      <p:sp>
        <p:nvSpPr>
          <p:cNvPr id="5" name="Text Placeholder 4"/>
          <p:cNvSpPr>
            <a:spLocks noGrp="1"/>
          </p:cNvSpPr>
          <p:nvPr>
            <p:ph type="body" idx="1"/>
          </p:nvPr>
        </p:nvSpPr>
        <p:spPr/>
        <p:txBody>
          <a:bodyPr/>
          <a:lstStyle/>
          <a:p>
            <a:r>
              <a:rPr lang="en-US" dirty="0" smtClean="0"/>
              <a:t>Columns Button</a:t>
            </a:r>
            <a:endParaRPr lang="en-US" dirty="0"/>
          </a:p>
        </p:txBody>
      </p:sp>
      <p:sp>
        <p:nvSpPr>
          <p:cNvPr id="6" name="Text Placeholder 5"/>
          <p:cNvSpPr>
            <a:spLocks noGrp="1"/>
          </p:cNvSpPr>
          <p:nvPr>
            <p:ph type="body" sz="quarter" idx="3"/>
          </p:nvPr>
        </p:nvSpPr>
        <p:spPr>
          <a:solidFill>
            <a:schemeClr val="accent3"/>
          </a:solidFill>
        </p:spPr>
        <p:txBody>
          <a:bodyPr/>
          <a:lstStyle/>
          <a:p>
            <a:r>
              <a:rPr lang="en-US" dirty="0" smtClean="0"/>
              <a:t>Column Options</a:t>
            </a:r>
            <a:endParaRPr lang="en-US" dirty="0"/>
          </a:p>
        </p:txBody>
      </p:sp>
      <p:pic>
        <p:nvPicPr>
          <p:cNvPr id="7" name="Picture 6" descr="The columns button allows you to choose what columns to display in the contents table." title="Columns Button in Conten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4" y="2580017"/>
            <a:ext cx="558800" cy="660400"/>
          </a:xfrm>
          <a:prstGeom prst="rect">
            <a:avLst/>
          </a:prstGeom>
        </p:spPr>
      </p:pic>
      <p:pic>
        <p:nvPicPr>
          <p:cNvPr id="8" name="Picture 7" descr="Different options available under the column button. A few choices are Last modified, Publication date, and Review state." title="Column Options Under Column Butt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9878" y="2580017"/>
            <a:ext cx="2761856" cy="4132242"/>
          </a:xfrm>
          <a:prstGeom prst="rect">
            <a:avLst/>
          </a:prstGeom>
        </p:spPr>
      </p:pic>
      <p:sp>
        <p:nvSpPr>
          <p:cNvPr id="4" name="TextBox 3"/>
          <p:cNvSpPr txBox="1"/>
          <p:nvPr/>
        </p:nvSpPr>
        <p:spPr>
          <a:xfrm>
            <a:off x="498474" y="3351281"/>
            <a:ext cx="3656667" cy="1200329"/>
          </a:xfrm>
          <a:prstGeom prst="rect">
            <a:avLst/>
          </a:prstGeom>
          <a:noFill/>
        </p:spPr>
        <p:txBody>
          <a:bodyPr wrap="square" rtlCol="0">
            <a:spAutoFit/>
          </a:bodyPr>
          <a:lstStyle/>
          <a:p>
            <a:r>
              <a:rPr lang="en-US" dirty="0" smtClean="0"/>
              <a:t>This button allows you to choose additional columns to display in the contents table, like last modified, tags, and folder.</a:t>
            </a:r>
            <a:endParaRPr lang="en-US" dirty="0"/>
          </a:p>
        </p:txBody>
      </p:sp>
    </p:spTree>
    <p:extLst>
      <p:ext uri="{BB962C8B-B14F-4D97-AF65-F5344CB8AC3E}">
        <p14:creationId xmlns:p14="http://schemas.microsoft.com/office/powerpoint/2010/main" val="17057680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New </a:t>
            </a:r>
            <a:r>
              <a:rPr lang="en-US" dirty="0" smtClean="0"/>
              <a:t>Event: Whole Day</a:t>
            </a:r>
            <a:endParaRPr lang="en-US" dirty="0"/>
          </a:p>
        </p:txBody>
      </p:sp>
      <p:sp>
        <p:nvSpPr>
          <p:cNvPr id="3" name="Content Placeholder 2"/>
          <p:cNvSpPr>
            <a:spLocks noGrp="1"/>
          </p:cNvSpPr>
          <p:nvPr>
            <p:ph sz="half" idx="1"/>
          </p:nvPr>
        </p:nvSpPr>
        <p:spPr>
          <a:xfrm>
            <a:off x="5104488" y="1846263"/>
            <a:ext cx="2950300" cy="1613629"/>
          </a:xfrm>
        </p:spPr>
        <p:txBody>
          <a:bodyPr>
            <a:normAutofit/>
          </a:bodyPr>
          <a:lstStyle/>
          <a:p>
            <a:pPr marL="0" indent="0">
              <a:buNone/>
            </a:pPr>
            <a:r>
              <a:rPr lang="en-US" dirty="0" smtClean="0"/>
              <a:t>There are more options available in this </a:t>
            </a:r>
            <a:r>
              <a:rPr lang="en-US" smtClean="0"/>
              <a:t>new version of events </a:t>
            </a:r>
            <a:r>
              <a:rPr lang="en-US" dirty="0" smtClean="0"/>
              <a:t>that </a:t>
            </a:r>
            <a:r>
              <a:rPr lang="en-US" smtClean="0"/>
              <a:t>weren’t previously.</a:t>
            </a:r>
            <a:endParaRPr lang="en-US" dirty="0"/>
          </a:p>
        </p:txBody>
      </p:sp>
      <p:pic>
        <p:nvPicPr>
          <p:cNvPr id="5" name="Picture 4" descr="The options available when an editor chooses the whole day check box." title="Whole Day Ev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483" y="1846263"/>
            <a:ext cx="3886200" cy="2590800"/>
          </a:xfrm>
          <a:prstGeom prst="rect">
            <a:avLst/>
          </a:prstGeom>
        </p:spPr>
      </p:pic>
    </p:spTree>
    <p:extLst>
      <p:ext uri="{BB962C8B-B14F-4D97-AF65-F5344CB8AC3E}">
        <p14:creationId xmlns:p14="http://schemas.microsoft.com/office/powerpoint/2010/main" val="25524075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New </a:t>
            </a:r>
            <a:r>
              <a:rPr lang="en-US" dirty="0" smtClean="0"/>
              <a:t>Event: Open End</a:t>
            </a:r>
            <a:endParaRPr lang="en-US" dirty="0"/>
          </a:p>
        </p:txBody>
      </p:sp>
      <p:pic>
        <p:nvPicPr>
          <p:cNvPr id="4" name="Picture 3" descr="The options available when an editor chooses the Open End checkbox." title="Open Ended Ev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4" y="1901518"/>
            <a:ext cx="6400800" cy="2336800"/>
          </a:xfrm>
          <a:prstGeom prst="rect">
            <a:avLst/>
          </a:prstGeom>
        </p:spPr>
      </p:pic>
    </p:spTree>
    <p:extLst>
      <p:ext uri="{BB962C8B-B14F-4D97-AF65-F5344CB8AC3E}">
        <p14:creationId xmlns:p14="http://schemas.microsoft.com/office/powerpoint/2010/main" val="22103197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Whole Day &amp; Open Ended Event"/>
          <p:cNvSpPr>
            <a:spLocks noGrp="1"/>
          </p:cNvSpPr>
          <p:nvPr>
            <p:ph type="title"/>
          </p:nvPr>
        </p:nvSpPr>
        <p:spPr/>
        <p:txBody>
          <a:bodyPr/>
          <a:lstStyle/>
          <a:p>
            <a:r>
              <a:rPr lang="en-US" dirty="0" smtClean="0"/>
              <a:t>Add New </a:t>
            </a:r>
            <a:r>
              <a:rPr lang="en-US" dirty="0" smtClean="0"/>
              <a:t>Event</a:t>
            </a:r>
            <a:r>
              <a:rPr lang="en-US" dirty="0"/>
              <a:t>: Whole Day &amp; Open End Event</a:t>
            </a:r>
            <a:endParaRPr lang="en-US" dirty="0"/>
          </a:p>
        </p:txBody>
      </p:sp>
      <p:pic>
        <p:nvPicPr>
          <p:cNvPr id="5" name="Picture 4" descr="The option available when an editor chooses the whole day and open end checkboxes." title="Whole Day &amp; Open End Ev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4" y="1789815"/>
            <a:ext cx="4064000" cy="2387600"/>
          </a:xfrm>
          <a:prstGeom prst="rect">
            <a:avLst/>
          </a:prstGeom>
        </p:spPr>
      </p:pic>
    </p:spTree>
    <p:extLst>
      <p:ext uri="{BB962C8B-B14F-4D97-AF65-F5344CB8AC3E}">
        <p14:creationId xmlns:p14="http://schemas.microsoft.com/office/powerpoint/2010/main" val="20303771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Remediation that Never Ends</a:t>
            </a:r>
            <a:endParaRPr lang="en-US" dirty="0"/>
          </a:p>
        </p:txBody>
      </p:sp>
      <p:sp>
        <p:nvSpPr>
          <p:cNvPr id="3" name="TextBox 2"/>
          <p:cNvSpPr txBox="1"/>
          <p:nvPr/>
        </p:nvSpPr>
        <p:spPr>
          <a:xfrm>
            <a:off x="679622" y="2051221"/>
            <a:ext cx="6252519" cy="3693319"/>
          </a:xfrm>
          <a:prstGeom prst="rect">
            <a:avLst/>
          </a:prstGeom>
          <a:noFill/>
        </p:spPr>
        <p:txBody>
          <a:bodyPr wrap="square" rtlCol="0">
            <a:spAutoFit/>
          </a:bodyPr>
          <a:lstStyle/>
          <a:p>
            <a:r>
              <a:rPr lang="en-US" dirty="0" smtClean="0"/>
              <a:t>Recently, web accessibility issues with Penn State’s website were reported to the Office of Civil Liberties. </a:t>
            </a:r>
          </a:p>
          <a:p>
            <a:endParaRPr lang="en-US" dirty="0"/>
          </a:p>
          <a:p>
            <a:r>
              <a:rPr lang="en-US" dirty="0" smtClean="0"/>
              <a:t>The OCL will be checking the PSU site, as well as others of its choosing, to see where there may be issues that need to be addressed.</a:t>
            </a:r>
          </a:p>
          <a:p>
            <a:endParaRPr lang="en-US" dirty="0"/>
          </a:p>
          <a:p>
            <a:r>
              <a:rPr lang="en-US" dirty="0" smtClean="0"/>
              <a:t>What this means for us: continued diligence.  </a:t>
            </a:r>
          </a:p>
          <a:p>
            <a:endParaRPr lang="en-US" dirty="0"/>
          </a:p>
          <a:p>
            <a:r>
              <a:rPr lang="en-US" dirty="0" smtClean="0"/>
              <a:t>I want to take a few minutes </a:t>
            </a:r>
            <a:r>
              <a:rPr lang="en-US" dirty="0"/>
              <a:t>to touch on</a:t>
            </a:r>
            <a:r>
              <a:rPr lang="en-US" dirty="0" smtClean="0"/>
              <a:t> the areas where editors have control.</a:t>
            </a:r>
          </a:p>
          <a:p>
            <a:endParaRPr lang="en-US" dirty="0"/>
          </a:p>
          <a:p>
            <a:endParaRPr lang="en-US" dirty="0"/>
          </a:p>
        </p:txBody>
      </p:sp>
    </p:spTree>
    <p:extLst>
      <p:ext uri="{BB962C8B-B14F-4D97-AF65-F5344CB8AC3E}">
        <p14:creationId xmlns:p14="http://schemas.microsoft.com/office/powerpoint/2010/main" val="7979761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Remediation that Never </a:t>
            </a:r>
            <a:r>
              <a:rPr lang="en-US" dirty="0" smtClean="0"/>
              <a:t>Ends: Summary, Headings, &amp; Tables</a:t>
            </a:r>
            <a:endParaRPr lang="en-US" dirty="0"/>
          </a:p>
        </p:txBody>
      </p:sp>
      <p:sp>
        <p:nvSpPr>
          <p:cNvPr id="3" name="TextBox 2"/>
          <p:cNvSpPr txBox="1"/>
          <p:nvPr/>
        </p:nvSpPr>
        <p:spPr>
          <a:xfrm>
            <a:off x="679622" y="2051221"/>
            <a:ext cx="7375165" cy="4247317"/>
          </a:xfrm>
          <a:prstGeom prst="rect">
            <a:avLst/>
          </a:prstGeom>
          <a:noFill/>
        </p:spPr>
        <p:txBody>
          <a:bodyPr wrap="square" rtlCol="0">
            <a:spAutoFit/>
          </a:bodyPr>
          <a:lstStyle/>
          <a:p>
            <a:r>
              <a:rPr lang="en-US" b="1" dirty="0" smtClean="0"/>
              <a:t>Summary </a:t>
            </a:r>
            <a:r>
              <a:rPr lang="en-US" dirty="0" smtClean="0"/>
              <a:t>– All pages and files need to have a summary, or description, that describes it. It’s not only helpful for better search results, but for those using screen reading software.</a:t>
            </a:r>
            <a:endParaRPr lang="en-US" b="1" dirty="0" smtClean="0"/>
          </a:p>
          <a:p>
            <a:endParaRPr lang="en-US" b="1" dirty="0"/>
          </a:p>
          <a:p>
            <a:r>
              <a:rPr lang="en-US" b="1" dirty="0" smtClean="0"/>
              <a:t>Headings</a:t>
            </a:r>
            <a:r>
              <a:rPr lang="en-US" dirty="0" smtClean="0"/>
              <a:t> </a:t>
            </a:r>
            <a:r>
              <a:rPr lang="en-US" dirty="0"/>
              <a:t>– Remember that headings and subheadings should be used specifically for that. They shouldn’t be used because you just prefer the larger text. An entire paragraph should never be styled as either a heading or subheading</a:t>
            </a:r>
            <a:r>
              <a:rPr lang="en-US" dirty="0" smtClean="0"/>
              <a:t>.</a:t>
            </a:r>
          </a:p>
          <a:p>
            <a:endParaRPr lang="en-US" dirty="0"/>
          </a:p>
          <a:p>
            <a:r>
              <a:rPr lang="en-US" b="1" dirty="0" smtClean="0"/>
              <a:t>Tables</a:t>
            </a:r>
            <a:r>
              <a:rPr lang="en-US" dirty="0" smtClean="0"/>
              <a:t> – As you now know, tables have more steps to create. If you create a new table or add new content, please let us know. That will help us make sure you understand the new process.</a:t>
            </a:r>
          </a:p>
          <a:p>
            <a:endParaRPr lang="en-US" dirty="0"/>
          </a:p>
          <a:p>
            <a:r>
              <a:rPr lang="en-US" dirty="0" smtClean="0"/>
              <a:t>Also, remember that tables should only be used for tabular data, not for layout.</a:t>
            </a:r>
          </a:p>
        </p:txBody>
      </p:sp>
    </p:spTree>
    <p:extLst>
      <p:ext uri="{BB962C8B-B14F-4D97-AF65-F5344CB8AC3E}">
        <p14:creationId xmlns:p14="http://schemas.microsoft.com/office/powerpoint/2010/main" val="3944509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Remediation that Never </a:t>
            </a:r>
            <a:r>
              <a:rPr lang="en-US" dirty="0" smtClean="0"/>
              <a:t>Ends: Links, Images, &amp; Titling Files</a:t>
            </a:r>
            <a:endParaRPr lang="en-US" dirty="0"/>
          </a:p>
        </p:txBody>
      </p:sp>
      <p:sp>
        <p:nvSpPr>
          <p:cNvPr id="3" name="TextBox 2"/>
          <p:cNvSpPr txBox="1"/>
          <p:nvPr/>
        </p:nvSpPr>
        <p:spPr>
          <a:xfrm>
            <a:off x="679622" y="2051221"/>
            <a:ext cx="6252519" cy="3416320"/>
          </a:xfrm>
          <a:prstGeom prst="rect">
            <a:avLst/>
          </a:prstGeom>
          <a:noFill/>
        </p:spPr>
        <p:txBody>
          <a:bodyPr wrap="square" rtlCol="0">
            <a:spAutoFit/>
          </a:bodyPr>
          <a:lstStyle/>
          <a:p>
            <a:r>
              <a:rPr lang="en-US" b="1" dirty="0" smtClean="0"/>
              <a:t>Links</a:t>
            </a:r>
            <a:r>
              <a:rPr lang="en-US" dirty="0" smtClean="0"/>
              <a:t> </a:t>
            </a:r>
            <a:r>
              <a:rPr lang="en-US" dirty="0"/>
              <a:t>– Be descriptive!! Avoid link text only containing words like “here” and “read more”. </a:t>
            </a:r>
            <a:endParaRPr lang="en-US" b="1" dirty="0" smtClean="0"/>
          </a:p>
          <a:p>
            <a:endParaRPr lang="en-US" b="1" dirty="0"/>
          </a:p>
          <a:p>
            <a:r>
              <a:rPr lang="en-US" b="1" dirty="0" smtClean="0"/>
              <a:t>Images</a:t>
            </a:r>
            <a:r>
              <a:rPr lang="en-US" dirty="0" smtClean="0"/>
              <a:t> </a:t>
            </a:r>
            <a:r>
              <a:rPr lang="en-US" dirty="0"/>
              <a:t>– Please </a:t>
            </a:r>
            <a:r>
              <a:rPr lang="en-US" b="1" dirty="0"/>
              <a:t>don’t add images</a:t>
            </a:r>
            <a:r>
              <a:rPr lang="en-US" dirty="0"/>
              <a:t>. Instead, create a request in Service Now for the Web team. We’ll resize, optimize, and add them for you</a:t>
            </a:r>
            <a:r>
              <a:rPr lang="en-US" dirty="0" smtClean="0"/>
              <a:t>.</a:t>
            </a:r>
          </a:p>
          <a:p>
            <a:endParaRPr lang="en-US" dirty="0"/>
          </a:p>
          <a:p>
            <a:r>
              <a:rPr lang="en-US" b="1" dirty="0" smtClean="0"/>
              <a:t>Titling Files</a:t>
            </a:r>
            <a:r>
              <a:rPr lang="en-US" dirty="0" smtClean="0"/>
              <a:t> – When uploading a PDF, DOCX, etc., be sure to properly title it by appending the file type to the end. IE: Beth’s Favorite Things PDF. </a:t>
            </a:r>
            <a:r>
              <a:rPr lang="en-US" b="1" dirty="0" smtClean="0"/>
              <a:t>Please take some time to go through your documents and fix any titles that are missing this.</a:t>
            </a:r>
            <a:endParaRPr lang="en-US" b="1" dirty="0"/>
          </a:p>
        </p:txBody>
      </p:sp>
    </p:spTree>
    <p:extLst>
      <p:ext uri="{BB962C8B-B14F-4D97-AF65-F5344CB8AC3E}">
        <p14:creationId xmlns:p14="http://schemas.microsoft.com/office/powerpoint/2010/main" val="15609249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Remediation that Never </a:t>
            </a:r>
            <a:r>
              <a:rPr lang="en-US" dirty="0" smtClean="0"/>
              <a:t>Ends: PDF Files</a:t>
            </a:r>
            <a:endParaRPr lang="en-US" dirty="0"/>
          </a:p>
        </p:txBody>
      </p:sp>
      <p:sp>
        <p:nvSpPr>
          <p:cNvPr id="3" name="TextBox 2"/>
          <p:cNvSpPr txBox="1"/>
          <p:nvPr/>
        </p:nvSpPr>
        <p:spPr>
          <a:xfrm>
            <a:off x="679622" y="2051221"/>
            <a:ext cx="6252519" cy="2031325"/>
          </a:xfrm>
          <a:prstGeom prst="rect">
            <a:avLst/>
          </a:prstGeom>
          <a:noFill/>
        </p:spPr>
        <p:txBody>
          <a:bodyPr wrap="square" rtlCol="0">
            <a:spAutoFit/>
          </a:bodyPr>
          <a:lstStyle/>
          <a:p>
            <a:r>
              <a:rPr lang="en-US" b="1" dirty="0" smtClean="0"/>
              <a:t>PDF Files</a:t>
            </a:r>
            <a:r>
              <a:rPr lang="en-US" dirty="0" smtClean="0"/>
              <a:t> – This type of file is a sore spot in relation to accessibility. While we understand the importance of PDFs, they just aren’t accessible. What we need editors to do is use them as little as possible. If a PDF can be made into a web page/pages relatively easily, this is what should be done. </a:t>
            </a:r>
            <a:r>
              <a:rPr lang="en-US" b="1" dirty="0" smtClean="0"/>
              <a:t>Please take some time to go through your PDFs and see where they can be replaced by web pages.</a:t>
            </a:r>
            <a:endParaRPr lang="en-US" b="1" dirty="0"/>
          </a:p>
        </p:txBody>
      </p:sp>
    </p:spTree>
    <p:extLst>
      <p:ext uri="{BB962C8B-B14F-4D97-AF65-F5344CB8AC3E}">
        <p14:creationId xmlns:p14="http://schemas.microsoft.com/office/powerpoint/2010/main" val="20374235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Box 2"/>
          <p:cNvSpPr txBox="1"/>
          <p:nvPr/>
        </p:nvSpPr>
        <p:spPr>
          <a:xfrm>
            <a:off x="679622" y="2051221"/>
            <a:ext cx="6252519" cy="2308324"/>
          </a:xfrm>
          <a:prstGeom prst="rect">
            <a:avLst/>
          </a:prstGeom>
          <a:noFill/>
        </p:spPr>
        <p:txBody>
          <a:bodyPr wrap="square" rtlCol="0">
            <a:spAutoFit/>
          </a:bodyPr>
          <a:lstStyle/>
          <a:p>
            <a:r>
              <a:rPr lang="en-US" b="1" dirty="0" smtClean="0"/>
              <a:t>RIIT Group Web Team</a:t>
            </a:r>
          </a:p>
          <a:p>
            <a:endParaRPr lang="en-US" b="1" dirty="0"/>
          </a:p>
          <a:p>
            <a:r>
              <a:rPr lang="en-US" dirty="0" smtClean="0"/>
              <a:t>Kyle </a:t>
            </a:r>
            <a:r>
              <a:rPr lang="en-US" dirty="0" err="1" smtClean="0"/>
              <a:t>Hartzell</a:t>
            </a:r>
            <a:endParaRPr lang="en-US" dirty="0" smtClean="0"/>
          </a:p>
          <a:p>
            <a:r>
              <a:rPr lang="en-US" dirty="0" smtClean="0"/>
              <a:t>Beth Phillips</a:t>
            </a:r>
          </a:p>
          <a:p>
            <a:r>
              <a:rPr lang="en-US" dirty="0" smtClean="0"/>
              <a:t>Chris Thomas</a:t>
            </a:r>
          </a:p>
          <a:p>
            <a:endParaRPr lang="en-US" b="1" dirty="0"/>
          </a:p>
          <a:p>
            <a:r>
              <a:rPr lang="en-US" b="1" dirty="0" smtClean="0"/>
              <a:t>Email: </a:t>
            </a:r>
            <a:r>
              <a:rPr lang="en-US" dirty="0" smtClean="0">
                <a:hlinkClick r:id="rId3"/>
              </a:rPr>
              <a:t>web@smeal.psu.edu</a:t>
            </a:r>
            <a:endParaRPr lang="en-US" dirty="0" smtClean="0"/>
          </a:p>
          <a:p>
            <a:r>
              <a:rPr lang="en-US" b="1" dirty="0" smtClean="0"/>
              <a:t>Phone: </a:t>
            </a:r>
            <a:r>
              <a:rPr lang="en-US" dirty="0" smtClean="0"/>
              <a:t>814-865-0366</a:t>
            </a:r>
            <a:endParaRPr lang="en-US" dirty="0"/>
          </a:p>
        </p:txBody>
      </p:sp>
    </p:spTree>
    <p:extLst>
      <p:ext uri="{BB962C8B-B14F-4D97-AF65-F5344CB8AC3E}">
        <p14:creationId xmlns:p14="http://schemas.microsoft.com/office/powerpoint/2010/main" val="1082718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Items</a:t>
            </a:r>
            <a:endParaRPr lang="en-US" dirty="0"/>
          </a:p>
        </p:txBody>
      </p:sp>
      <p:sp>
        <p:nvSpPr>
          <p:cNvPr id="5" name="Text Placeholder 4"/>
          <p:cNvSpPr>
            <a:spLocks noGrp="1"/>
          </p:cNvSpPr>
          <p:nvPr>
            <p:ph type="body" idx="1"/>
          </p:nvPr>
        </p:nvSpPr>
        <p:spPr/>
        <p:txBody>
          <a:bodyPr/>
          <a:lstStyle/>
          <a:p>
            <a:r>
              <a:rPr lang="en-US" dirty="0" smtClean="0"/>
              <a:t>Selected Area</a:t>
            </a:r>
            <a:endParaRPr lang="en-US" dirty="0"/>
          </a:p>
        </p:txBody>
      </p:sp>
      <p:sp>
        <p:nvSpPr>
          <p:cNvPr id="6" name="Text Placeholder 5"/>
          <p:cNvSpPr>
            <a:spLocks noGrp="1"/>
          </p:cNvSpPr>
          <p:nvPr>
            <p:ph type="body" sz="quarter" idx="3"/>
          </p:nvPr>
        </p:nvSpPr>
        <p:spPr>
          <a:solidFill>
            <a:schemeClr val="accent3"/>
          </a:solidFill>
        </p:spPr>
        <p:txBody>
          <a:bodyPr/>
          <a:lstStyle/>
          <a:p>
            <a:r>
              <a:rPr lang="en-US" dirty="0" smtClean="0"/>
              <a:t>Selected View</a:t>
            </a:r>
            <a:endParaRPr lang="en-US" dirty="0"/>
          </a:p>
        </p:txBody>
      </p:sp>
      <p:pic>
        <p:nvPicPr>
          <p:cNvPr id="7" name="Picture 6" descr="The Selected button allows a user to see how many items have been checked in the Contents table." title="Selected Button in Conten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541" y="2703592"/>
            <a:ext cx="1358900" cy="660400"/>
          </a:xfrm>
          <a:prstGeom prst="rect">
            <a:avLst/>
          </a:prstGeom>
        </p:spPr>
      </p:pic>
      <p:pic>
        <p:nvPicPr>
          <p:cNvPr id="8" name="Picture 7" descr="Shows how checked items in the contents table populate the selected area." title="Checked Items Populating Selected Are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9198" y="2703592"/>
            <a:ext cx="2404981" cy="3698112"/>
          </a:xfrm>
          <a:prstGeom prst="rect">
            <a:avLst/>
          </a:prstGeom>
        </p:spPr>
      </p:pic>
      <p:sp>
        <p:nvSpPr>
          <p:cNvPr id="10" name="TextBox 9"/>
          <p:cNvSpPr txBox="1"/>
          <p:nvPr/>
        </p:nvSpPr>
        <p:spPr>
          <a:xfrm>
            <a:off x="498474" y="3449365"/>
            <a:ext cx="3656667" cy="2862323"/>
          </a:xfrm>
          <a:prstGeom prst="rect">
            <a:avLst/>
          </a:prstGeom>
          <a:noFill/>
        </p:spPr>
        <p:txBody>
          <a:bodyPr wrap="square" rtlCol="0">
            <a:spAutoFit/>
          </a:bodyPr>
          <a:lstStyle/>
          <a:p>
            <a:r>
              <a:rPr lang="en-US" dirty="0" smtClean="0"/>
              <a:t>This area shows you how many items are selected from the contents table. </a:t>
            </a:r>
          </a:p>
          <a:p>
            <a:endParaRPr lang="en-US" dirty="0"/>
          </a:p>
          <a:p>
            <a:r>
              <a:rPr lang="en-US" dirty="0" smtClean="0"/>
              <a:t>A great use case would be when you intend to delete an item/items. Being able to easily see how many items are selected can help prevent unintentional deletions.</a:t>
            </a:r>
            <a:endParaRPr lang="en-US" dirty="0"/>
          </a:p>
        </p:txBody>
      </p:sp>
    </p:spTree>
    <p:extLst>
      <p:ext uri="{BB962C8B-B14F-4D97-AF65-F5344CB8AC3E}">
        <p14:creationId xmlns:p14="http://schemas.microsoft.com/office/powerpoint/2010/main" val="2041871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Rearrange Contents</a:t>
            </a:r>
            <a:endParaRPr lang="en-US" dirty="0"/>
          </a:p>
        </p:txBody>
      </p:sp>
      <p:sp>
        <p:nvSpPr>
          <p:cNvPr id="5" name="Text Placeholder 4"/>
          <p:cNvSpPr>
            <a:spLocks noGrp="1"/>
          </p:cNvSpPr>
          <p:nvPr>
            <p:ph type="body" idx="1"/>
          </p:nvPr>
        </p:nvSpPr>
        <p:spPr/>
        <p:txBody>
          <a:bodyPr/>
          <a:lstStyle/>
          <a:p>
            <a:r>
              <a:rPr lang="en-US" dirty="0" smtClean="0"/>
              <a:t>Rearrange Button</a:t>
            </a:r>
            <a:endParaRPr lang="en-US" dirty="0"/>
          </a:p>
        </p:txBody>
      </p:sp>
      <p:sp>
        <p:nvSpPr>
          <p:cNvPr id="6" name="Text Placeholder 5"/>
          <p:cNvSpPr>
            <a:spLocks noGrp="1"/>
          </p:cNvSpPr>
          <p:nvPr>
            <p:ph type="body" sz="quarter" idx="3"/>
          </p:nvPr>
        </p:nvSpPr>
        <p:spPr>
          <a:solidFill>
            <a:schemeClr val="accent3"/>
          </a:solidFill>
        </p:spPr>
        <p:txBody>
          <a:bodyPr/>
          <a:lstStyle/>
          <a:p>
            <a:r>
              <a:rPr lang="en-US" dirty="0" smtClean="0"/>
              <a:t>Rearrange Form</a:t>
            </a:r>
            <a:endParaRPr lang="en-US" dirty="0"/>
          </a:p>
        </p:txBody>
      </p:sp>
      <p:pic>
        <p:nvPicPr>
          <p:cNvPr id="3" name="Picture 2" descr="This button allows items in a folder to be sorted." title="Rearrange Button in Contents Are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4" y="2726769"/>
            <a:ext cx="1333500" cy="660400"/>
          </a:xfrm>
          <a:prstGeom prst="rect">
            <a:avLst/>
          </a:prstGeom>
        </p:spPr>
      </p:pic>
      <p:pic>
        <p:nvPicPr>
          <p:cNvPr id="4" name="Picture 3" descr="Form that opens when the Rearrange button is clicked. " title="Rearrange Options in Contents Are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9878" y="2825401"/>
            <a:ext cx="4270054" cy="2504551"/>
          </a:xfrm>
          <a:prstGeom prst="rect">
            <a:avLst/>
          </a:prstGeom>
        </p:spPr>
      </p:pic>
      <p:sp>
        <p:nvSpPr>
          <p:cNvPr id="7" name="TextBox 6"/>
          <p:cNvSpPr txBox="1"/>
          <p:nvPr/>
        </p:nvSpPr>
        <p:spPr>
          <a:xfrm>
            <a:off x="498473" y="3615857"/>
            <a:ext cx="3656667" cy="2970044"/>
          </a:xfrm>
          <a:prstGeom prst="rect">
            <a:avLst/>
          </a:prstGeom>
          <a:noFill/>
        </p:spPr>
        <p:txBody>
          <a:bodyPr wrap="square" rtlCol="0">
            <a:spAutoFit/>
          </a:bodyPr>
          <a:lstStyle/>
          <a:p>
            <a:r>
              <a:rPr lang="en-US" sz="1700" dirty="0" smtClean="0"/>
              <a:t>This button allows items within a folder to be sorted.</a:t>
            </a:r>
          </a:p>
          <a:p>
            <a:endParaRPr lang="en-US" sz="1700" dirty="0"/>
          </a:p>
          <a:p>
            <a:r>
              <a:rPr lang="en-US" sz="1700" dirty="0" smtClean="0"/>
              <a:t>Some sort options are alphabetical, by title, or chronological.</a:t>
            </a:r>
          </a:p>
          <a:p>
            <a:endParaRPr lang="en-US" sz="1700" dirty="0"/>
          </a:p>
          <a:p>
            <a:r>
              <a:rPr lang="en-US" sz="1700" b="1" dirty="0" smtClean="0"/>
              <a:t>Caution: if a folder gets rearranged, it will change the order of the navigation links in your site, and changes are permanent.</a:t>
            </a:r>
            <a:endParaRPr lang="en-US" sz="1700" b="1" dirty="0"/>
          </a:p>
        </p:txBody>
      </p:sp>
    </p:spTree>
    <p:extLst>
      <p:ext uri="{BB962C8B-B14F-4D97-AF65-F5344CB8AC3E}">
        <p14:creationId xmlns:p14="http://schemas.microsoft.com/office/powerpoint/2010/main" val="67757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 Files</a:t>
            </a:r>
            <a:endParaRPr lang="en-US" dirty="0"/>
          </a:p>
        </p:txBody>
      </p:sp>
      <p:sp>
        <p:nvSpPr>
          <p:cNvPr id="5" name="Text Placeholder 4"/>
          <p:cNvSpPr>
            <a:spLocks noGrp="1"/>
          </p:cNvSpPr>
          <p:nvPr>
            <p:ph type="body" idx="1"/>
          </p:nvPr>
        </p:nvSpPr>
        <p:spPr/>
        <p:txBody>
          <a:bodyPr/>
          <a:lstStyle/>
          <a:p>
            <a:r>
              <a:rPr lang="en-US" dirty="0" smtClean="0"/>
              <a:t>Upload Button</a:t>
            </a:r>
            <a:endParaRPr lang="en-US" dirty="0"/>
          </a:p>
        </p:txBody>
      </p:sp>
      <p:sp>
        <p:nvSpPr>
          <p:cNvPr id="6" name="Text Placeholder 5"/>
          <p:cNvSpPr>
            <a:spLocks noGrp="1"/>
          </p:cNvSpPr>
          <p:nvPr>
            <p:ph type="body" sz="quarter" idx="3"/>
          </p:nvPr>
        </p:nvSpPr>
        <p:spPr>
          <a:solidFill>
            <a:schemeClr val="accent3"/>
          </a:solidFill>
        </p:spPr>
        <p:txBody>
          <a:bodyPr/>
          <a:lstStyle/>
          <a:p>
            <a:r>
              <a:rPr lang="en-US" dirty="0" smtClean="0"/>
              <a:t>Upload Form</a:t>
            </a:r>
            <a:endParaRPr lang="en-US" dirty="0"/>
          </a:p>
        </p:txBody>
      </p:sp>
      <p:pic>
        <p:nvPicPr>
          <p:cNvPr id="7" name="Picture 6" descr="Allows user to upload one or more files to the CMS." title="Upload Button in Contents Are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4" y="2703591"/>
            <a:ext cx="1104900" cy="660400"/>
          </a:xfrm>
          <a:prstGeom prst="rect">
            <a:avLst/>
          </a:prstGeom>
        </p:spPr>
      </p:pic>
      <p:pic>
        <p:nvPicPr>
          <p:cNvPr id="8" name="Picture 7" descr="Form that opens when Upload is selected. Allows user to browse to content to be uploaded or drag and drop files." title="Upload Form in Contents Are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9878" y="2703591"/>
            <a:ext cx="3926079" cy="2675735"/>
          </a:xfrm>
          <a:prstGeom prst="rect">
            <a:avLst/>
          </a:prstGeom>
        </p:spPr>
      </p:pic>
      <p:sp>
        <p:nvSpPr>
          <p:cNvPr id="9" name="TextBox 8"/>
          <p:cNvSpPr txBox="1"/>
          <p:nvPr/>
        </p:nvSpPr>
        <p:spPr>
          <a:xfrm>
            <a:off x="497541" y="3554658"/>
            <a:ext cx="3656666" cy="2585323"/>
          </a:xfrm>
          <a:prstGeom prst="rect">
            <a:avLst/>
          </a:prstGeom>
          <a:noFill/>
        </p:spPr>
        <p:txBody>
          <a:bodyPr wrap="square" rtlCol="0">
            <a:spAutoFit/>
          </a:bodyPr>
          <a:lstStyle/>
          <a:p>
            <a:r>
              <a:rPr lang="en-US" dirty="0" smtClean="0"/>
              <a:t>With this option, you are able to upload one or more files to the CMS.</a:t>
            </a:r>
          </a:p>
          <a:p>
            <a:endParaRPr lang="en-US" dirty="0"/>
          </a:p>
          <a:p>
            <a:r>
              <a:rPr lang="en-US" dirty="0" smtClean="0"/>
              <a:t>To upload a file, you can either browse to where the file is stored, or you can drag &amp; drop files from your computer to the dotted area in the upload form. </a:t>
            </a:r>
            <a:endParaRPr lang="en-US" dirty="0"/>
          </a:p>
        </p:txBody>
      </p:sp>
    </p:spTree>
    <p:extLst>
      <p:ext uri="{BB962C8B-B14F-4D97-AF65-F5344CB8AC3E}">
        <p14:creationId xmlns:p14="http://schemas.microsoft.com/office/powerpoint/2010/main" val="529924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 </a:t>
            </a:r>
            <a:r>
              <a:rPr lang="en-US" dirty="0" smtClean="0"/>
              <a:t>Files: Upload Form</a:t>
            </a:r>
            <a:endParaRPr lang="en-US" dirty="0"/>
          </a:p>
        </p:txBody>
      </p:sp>
      <p:sp>
        <p:nvSpPr>
          <p:cNvPr id="5" name="Text Placeholder 4"/>
          <p:cNvSpPr>
            <a:spLocks noGrp="1"/>
          </p:cNvSpPr>
          <p:nvPr>
            <p:ph type="body" idx="1"/>
          </p:nvPr>
        </p:nvSpPr>
        <p:spPr/>
        <p:txBody>
          <a:bodyPr/>
          <a:lstStyle/>
          <a:p>
            <a:endParaRPr lang="en-US" dirty="0"/>
          </a:p>
        </p:txBody>
      </p:sp>
      <p:sp>
        <p:nvSpPr>
          <p:cNvPr id="6" name="Text Placeholder 5"/>
          <p:cNvSpPr>
            <a:spLocks noGrp="1"/>
          </p:cNvSpPr>
          <p:nvPr>
            <p:ph type="body" sz="quarter" idx="3"/>
          </p:nvPr>
        </p:nvSpPr>
        <p:spPr>
          <a:solidFill>
            <a:schemeClr val="accent3"/>
          </a:solidFill>
        </p:spPr>
        <p:txBody>
          <a:bodyPr/>
          <a:lstStyle/>
          <a:p>
            <a:r>
              <a:rPr lang="en-US" dirty="0" smtClean="0"/>
              <a:t>Upload Form</a:t>
            </a:r>
            <a:endParaRPr lang="en-US" dirty="0"/>
          </a:p>
        </p:txBody>
      </p:sp>
      <p:sp>
        <p:nvSpPr>
          <p:cNvPr id="9" name="TextBox 8"/>
          <p:cNvSpPr txBox="1"/>
          <p:nvPr/>
        </p:nvSpPr>
        <p:spPr>
          <a:xfrm>
            <a:off x="497541" y="2864223"/>
            <a:ext cx="3656666" cy="2862322"/>
          </a:xfrm>
          <a:prstGeom prst="rect">
            <a:avLst/>
          </a:prstGeom>
          <a:noFill/>
        </p:spPr>
        <p:txBody>
          <a:bodyPr wrap="square" rtlCol="0">
            <a:spAutoFit/>
          </a:bodyPr>
          <a:lstStyle/>
          <a:p>
            <a:r>
              <a:rPr lang="en-US" dirty="0" smtClean="0"/>
              <a:t>You can add one or more files, but keep in mind that </a:t>
            </a:r>
            <a:r>
              <a:rPr lang="en-US" b="1" dirty="0" smtClean="0"/>
              <a:t>you will still need to assign proper titles and summaries</a:t>
            </a:r>
            <a:r>
              <a:rPr lang="en-US" dirty="0" smtClean="0"/>
              <a:t>.</a:t>
            </a:r>
          </a:p>
          <a:p>
            <a:endParaRPr lang="en-US" dirty="0"/>
          </a:p>
          <a:p>
            <a:r>
              <a:rPr lang="en-US" dirty="0" smtClean="0"/>
              <a:t>You can also choose the destination folder, but I’d recommend navigating to that folder first, and then uploading the file(s).</a:t>
            </a:r>
            <a:endParaRPr lang="en-US" dirty="0"/>
          </a:p>
        </p:txBody>
      </p:sp>
      <p:pic>
        <p:nvPicPr>
          <p:cNvPr id="3" name="Picture 2" descr="Shows the Upload Form option, including file upload and upload location." title="Upload For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1224" y="2554217"/>
            <a:ext cx="3544172" cy="4195143"/>
          </a:xfrm>
          <a:prstGeom prst="rect">
            <a:avLst/>
          </a:prstGeom>
        </p:spPr>
      </p:pic>
    </p:spTree>
    <p:extLst>
      <p:ext uri="{BB962C8B-B14F-4D97-AF65-F5344CB8AC3E}">
        <p14:creationId xmlns:p14="http://schemas.microsoft.com/office/powerpoint/2010/main" val="1790722391"/>
      </p:ext>
    </p:extLst>
  </p:cSld>
  <p:clrMapOvr>
    <a:masterClrMapping/>
  </p:clrMapOvr>
</p:sld>
</file>

<file path=ppt/theme/theme1.xml><?xml version="1.0" encoding="utf-8"?>
<a:theme xmlns:a="http://schemas.openxmlformats.org/drawingml/2006/main" name="Advantag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Advantage.thmx</Template>
  <TotalTime>77066</TotalTime>
  <Words>2415</Words>
  <Application>Microsoft Macintosh PowerPoint</Application>
  <PresentationFormat>On-screen Show (4:3)</PresentationFormat>
  <Paragraphs>217</Paragraphs>
  <Slides>57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Calibri</vt:lpstr>
      <vt:lpstr>Wingdings</vt:lpstr>
      <vt:lpstr>Arial</vt:lpstr>
      <vt:lpstr>Advantage</vt:lpstr>
      <vt:lpstr>Plone 5 CMS Training</vt:lpstr>
      <vt:lpstr>The New CMS Editor Bar</vt:lpstr>
      <vt:lpstr>No More Green Bar</vt:lpstr>
      <vt:lpstr>The Contents Area</vt:lpstr>
      <vt:lpstr>Column Configuration and Display</vt:lpstr>
      <vt:lpstr>Selected Items</vt:lpstr>
      <vt:lpstr>Rearrange Contents</vt:lpstr>
      <vt:lpstr>Upload Files</vt:lpstr>
      <vt:lpstr>Upload Files: Upload Form</vt:lpstr>
      <vt:lpstr>The (No Longer) Dreaded Delete</vt:lpstr>
      <vt:lpstr>The (No Longer) Dreaded Delete: A Success Deletion</vt:lpstr>
      <vt:lpstr>Rename Files</vt:lpstr>
      <vt:lpstr>Tagging Files</vt:lpstr>
      <vt:lpstr>Changing States</vt:lpstr>
      <vt:lpstr>Properties</vt:lpstr>
      <vt:lpstr>The Query Box</vt:lpstr>
      <vt:lpstr>Breadcrumbs in Contents</vt:lpstr>
      <vt:lpstr>Actions</vt:lpstr>
      <vt:lpstr>Actions: Defined</vt:lpstr>
      <vt:lpstr>Editing a Page</vt:lpstr>
      <vt:lpstr>Visual Text Editor Toolbar</vt:lpstr>
      <vt:lpstr>The Insert Dropdown</vt:lpstr>
      <vt:lpstr>The Tools Dropdown</vt:lpstr>
      <vt:lpstr>The Table Dropdown</vt:lpstr>
      <vt:lpstr>The Table Dropdown: Table Properties</vt:lpstr>
      <vt:lpstr>The Table Dropdown: Table Properties Caption</vt:lpstr>
      <vt:lpstr>The Table Dropdown: Tabbing &amp; Table Headings</vt:lpstr>
      <vt:lpstr>The Table Dropdown: Cell Properties</vt:lpstr>
      <vt:lpstr>The Table Dropdown Cont.</vt:lpstr>
      <vt:lpstr>The Table Dropdown: Cell Type &amp; Scope</vt:lpstr>
      <vt:lpstr>Redo and Undo</vt:lpstr>
      <vt:lpstr>The Formats Dropdown</vt:lpstr>
      <vt:lpstr>The Formats Dropdown Cont.</vt:lpstr>
      <vt:lpstr>The Formats Dropdown: Additional Options</vt:lpstr>
      <vt:lpstr>Bulleted/Numbered Lists</vt:lpstr>
      <vt:lpstr>Decrease &amp; Increase Indent</vt:lpstr>
      <vt:lpstr>Removing A Link</vt:lpstr>
      <vt:lpstr>Inserting/Editing Links</vt:lpstr>
      <vt:lpstr>Inserting/Editing Links: Internal Links</vt:lpstr>
      <vt:lpstr>Inserting/Editing Links: Upload Files Form</vt:lpstr>
      <vt:lpstr>Inserting/Editing Links: Upload Files</vt:lpstr>
      <vt:lpstr>Inserting/Editing Links: External Links Form</vt:lpstr>
      <vt:lpstr>Inserting/Editing Links: External Links</vt:lpstr>
      <vt:lpstr>Inserting/Editing Links: Email &amp; Anchor</vt:lpstr>
      <vt:lpstr>Inserting/Editing Images</vt:lpstr>
      <vt:lpstr>State</vt:lpstr>
      <vt:lpstr>Add New</vt:lpstr>
      <vt:lpstr>Add New Event</vt:lpstr>
      <vt:lpstr>Add New Event: Start/End Dates</vt:lpstr>
      <vt:lpstr>Add New Event: Whole Day</vt:lpstr>
      <vt:lpstr>Add New Event: Open End</vt:lpstr>
      <vt:lpstr>Add New Event: Whole Day &amp; Open End Event</vt:lpstr>
      <vt:lpstr>The Remediation that Never Ends</vt:lpstr>
      <vt:lpstr>The Remediation that Never Ends: Summary, Headings, &amp; Tables</vt:lpstr>
      <vt:lpstr>The Remediation that Never Ends: Links, Images, &amp; Titling Files</vt:lpstr>
      <vt:lpstr>The Remediation that Never Ends: PDF Files</vt:lpstr>
      <vt:lpstr>Thank You!</vt:lpstr>
    </vt:vector>
  </TitlesOfParts>
  <Company>Penn State University</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bap14</dc:creator>
  <cp:lastModifiedBy>PHILLIPS, BETH ANN</cp:lastModifiedBy>
  <cp:revision>207</cp:revision>
  <dcterms:created xsi:type="dcterms:W3CDTF">2016-04-13T19:18:25Z</dcterms:created>
  <dcterms:modified xsi:type="dcterms:W3CDTF">2017-08-14T20:26:00Z</dcterms:modified>
</cp:coreProperties>
</file>